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66"/>
  </p:handoutMasterIdLst>
  <p:sldIdLst>
    <p:sldId id="256" r:id="rId2"/>
    <p:sldId id="304" r:id="rId3"/>
    <p:sldId id="323" r:id="rId4"/>
    <p:sldId id="324" r:id="rId5"/>
    <p:sldId id="325" r:id="rId6"/>
    <p:sldId id="257" r:id="rId7"/>
    <p:sldId id="258" r:id="rId8"/>
    <p:sldId id="259" r:id="rId9"/>
    <p:sldId id="260" r:id="rId10"/>
    <p:sldId id="313" r:id="rId11"/>
    <p:sldId id="353" r:id="rId12"/>
    <p:sldId id="261" r:id="rId13"/>
    <p:sldId id="348" r:id="rId14"/>
    <p:sldId id="305" r:id="rId15"/>
    <p:sldId id="346" r:id="rId16"/>
    <p:sldId id="262" r:id="rId17"/>
    <p:sldId id="351" r:id="rId18"/>
    <p:sldId id="310" r:id="rId19"/>
    <p:sldId id="263" r:id="rId20"/>
    <p:sldId id="349" r:id="rId21"/>
    <p:sldId id="345" r:id="rId22"/>
    <p:sldId id="264" r:id="rId23"/>
    <p:sldId id="266" r:id="rId24"/>
    <p:sldId id="267" r:id="rId25"/>
    <p:sldId id="265" r:id="rId26"/>
    <p:sldId id="338" r:id="rId27"/>
    <p:sldId id="308" r:id="rId28"/>
    <p:sldId id="352" r:id="rId29"/>
    <p:sldId id="339" r:id="rId30"/>
    <p:sldId id="309" r:id="rId31"/>
    <p:sldId id="312" r:id="rId32"/>
    <p:sldId id="311" r:id="rId33"/>
    <p:sldId id="269" r:id="rId34"/>
    <p:sldId id="270" r:id="rId35"/>
    <p:sldId id="271" r:id="rId36"/>
    <p:sldId id="272" r:id="rId37"/>
    <p:sldId id="340" r:id="rId38"/>
    <p:sldId id="341" r:id="rId39"/>
    <p:sldId id="342" r:id="rId40"/>
    <p:sldId id="343" r:id="rId41"/>
    <p:sldId id="344" r:id="rId42"/>
    <p:sldId id="350" r:id="rId43"/>
    <p:sldId id="306" r:id="rId44"/>
    <p:sldId id="354" r:id="rId45"/>
    <p:sldId id="314" r:id="rId46"/>
    <p:sldId id="315" r:id="rId47"/>
    <p:sldId id="316" r:id="rId48"/>
    <p:sldId id="335" r:id="rId49"/>
    <p:sldId id="336" r:id="rId50"/>
    <p:sldId id="337" r:id="rId51"/>
    <p:sldId id="318" r:id="rId52"/>
    <p:sldId id="319" r:id="rId53"/>
    <p:sldId id="317" r:id="rId54"/>
    <p:sldId id="320" r:id="rId55"/>
    <p:sldId id="321" r:id="rId56"/>
    <p:sldId id="355" r:id="rId57"/>
    <p:sldId id="334" r:id="rId58"/>
    <p:sldId id="332" r:id="rId59"/>
    <p:sldId id="333" r:id="rId60"/>
    <p:sldId id="326" r:id="rId61"/>
    <p:sldId id="327" r:id="rId62"/>
    <p:sldId id="328" r:id="rId63"/>
    <p:sldId id="329" r:id="rId64"/>
    <p:sldId id="330" r:id="rId6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CB"/>
    <a:srgbClr val="FF6699"/>
    <a:srgbClr val="CC0000"/>
    <a:srgbClr val="000000"/>
    <a:srgbClr val="FFFF66"/>
    <a:srgbClr val="FFFF99"/>
    <a:srgbClr val="FF0066"/>
    <a:srgbClr val="FF9933"/>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0" autoAdjust="0"/>
  </p:normalViewPr>
  <p:slideViewPr>
    <p:cSldViewPr>
      <p:cViewPr varScale="1">
        <p:scale>
          <a:sx n="62" d="100"/>
          <a:sy n="62" d="100"/>
        </p:scale>
        <p:origin x="-9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A682A8-28CD-4EDC-8B04-C54B06A4AE66}" type="doc">
      <dgm:prSet loTypeId="urn:microsoft.com/office/officeart/2005/8/layout/bList2" loCatId="list" qsTypeId="urn:microsoft.com/office/officeart/2005/8/quickstyle/3d2" qsCatId="3D" csTypeId="urn:microsoft.com/office/officeart/2005/8/colors/accent1_2" csCatId="accent1" phldr="1"/>
      <dgm:spPr/>
    </dgm:pt>
    <dgm:pt modelId="{B4AC17FB-0A16-4D85-862B-1B7964D620AC}">
      <dgm:prSet phldrT="[Text]"/>
      <dgm:spPr/>
      <dgm:t>
        <a:bodyPr/>
        <a:lstStyle/>
        <a:p>
          <a:r>
            <a:rPr lang="en-US" dirty="0" smtClean="0"/>
            <a:t>Male</a:t>
          </a:r>
          <a:endParaRPr lang="en-US" dirty="0"/>
        </a:p>
      </dgm:t>
    </dgm:pt>
    <dgm:pt modelId="{410F7062-F81F-40E6-897D-55F07A8DF2FA}" type="parTrans" cxnId="{0B853D05-742B-4B89-B6AD-0A4540FFC439}">
      <dgm:prSet/>
      <dgm:spPr/>
      <dgm:t>
        <a:bodyPr/>
        <a:lstStyle/>
        <a:p>
          <a:endParaRPr lang="en-US"/>
        </a:p>
      </dgm:t>
    </dgm:pt>
    <dgm:pt modelId="{073E5792-38CF-4C0E-99A9-A2FCDACD0D5C}" type="sibTrans" cxnId="{0B853D05-742B-4B89-B6AD-0A4540FFC439}">
      <dgm:prSet/>
      <dgm:spPr/>
      <dgm:t>
        <a:bodyPr/>
        <a:lstStyle/>
        <a:p>
          <a:endParaRPr lang="en-US"/>
        </a:p>
      </dgm:t>
    </dgm:pt>
    <dgm:pt modelId="{363D5E39-3658-4ECB-AD88-19592272DEDC}">
      <dgm:prSet phldrT="[Text]"/>
      <dgm:spPr/>
      <dgm:t>
        <a:bodyPr/>
        <a:lstStyle/>
        <a:p>
          <a:r>
            <a:rPr lang="en-US" dirty="0" smtClean="0"/>
            <a:t>Female</a:t>
          </a:r>
          <a:endParaRPr lang="en-US" dirty="0"/>
        </a:p>
      </dgm:t>
    </dgm:pt>
    <dgm:pt modelId="{6D736907-BB05-4A01-A582-933B91D34CE5}" type="parTrans" cxnId="{508E7B52-E416-496E-B2BF-AC11AD8494CB}">
      <dgm:prSet/>
      <dgm:spPr/>
      <dgm:t>
        <a:bodyPr/>
        <a:lstStyle/>
        <a:p>
          <a:endParaRPr lang="en-US"/>
        </a:p>
      </dgm:t>
    </dgm:pt>
    <dgm:pt modelId="{590F20B1-4940-4982-BEC2-6DB8933D584F}" type="sibTrans" cxnId="{508E7B52-E416-496E-B2BF-AC11AD8494CB}">
      <dgm:prSet/>
      <dgm:spPr/>
      <dgm:t>
        <a:bodyPr/>
        <a:lstStyle/>
        <a:p>
          <a:endParaRPr lang="en-US"/>
        </a:p>
      </dgm:t>
    </dgm:pt>
    <dgm:pt modelId="{F8F16DD2-5F56-434A-86E8-D35644E15CBE}">
      <dgm:prSet phldrT="[Text]"/>
      <dgm:spPr/>
      <dgm:t>
        <a:bodyPr/>
        <a:lstStyle/>
        <a:p>
          <a:r>
            <a:rPr lang="en-US" dirty="0" smtClean="0"/>
            <a:t>Firefighter</a:t>
          </a:r>
          <a:endParaRPr lang="en-US" dirty="0"/>
        </a:p>
      </dgm:t>
    </dgm:pt>
    <dgm:pt modelId="{D35B181F-D129-4D80-9DC1-29B24BC14A1D}" type="parTrans" cxnId="{B2DF08B8-EF1D-49FD-B36B-B5AD061C6511}">
      <dgm:prSet/>
      <dgm:spPr/>
      <dgm:t>
        <a:bodyPr/>
        <a:lstStyle/>
        <a:p>
          <a:endParaRPr lang="en-US"/>
        </a:p>
      </dgm:t>
    </dgm:pt>
    <dgm:pt modelId="{F75213A4-053F-4C4C-9B45-520F9FCB8EB5}" type="sibTrans" cxnId="{B2DF08B8-EF1D-49FD-B36B-B5AD061C6511}">
      <dgm:prSet/>
      <dgm:spPr/>
      <dgm:t>
        <a:bodyPr/>
        <a:lstStyle/>
        <a:p>
          <a:endParaRPr lang="en-US"/>
        </a:p>
      </dgm:t>
    </dgm:pt>
    <dgm:pt modelId="{7A79B748-F8FD-449B-8A31-B989A0B941B3}">
      <dgm:prSet phldrT="[Text]"/>
      <dgm:spPr/>
      <dgm:t>
        <a:bodyPr/>
        <a:lstStyle/>
        <a:p>
          <a:r>
            <a:rPr lang="en-US" dirty="0" smtClean="0"/>
            <a:t>Truck Driver</a:t>
          </a:r>
          <a:endParaRPr lang="en-US" dirty="0"/>
        </a:p>
      </dgm:t>
    </dgm:pt>
    <dgm:pt modelId="{DF11757E-79E9-42BC-A54E-ECCE6D192509}" type="parTrans" cxnId="{FC3DA019-0A85-444E-9BCD-86E09B11E5F1}">
      <dgm:prSet/>
      <dgm:spPr/>
      <dgm:t>
        <a:bodyPr/>
        <a:lstStyle/>
        <a:p>
          <a:endParaRPr lang="en-US"/>
        </a:p>
      </dgm:t>
    </dgm:pt>
    <dgm:pt modelId="{2606A1E1-9949-46A8-BCF3-FE457E1213E2}" type="sibTrans" cxnId="{FC3DA019-0A85-444E-9BCD-86E09B11E5F1}">
      <dgm:prSet/>
      <dgm:spPr/>
      <dgm:t>
        <a:bodyPr/>
        <a:lstStyle/>
        <a:p>
          <a:endParaRPr lang="en-US"/>
        </a:p>
      </dgm:t>
    </dgm:pt>
    <dgm:pt modelId="{49C7189F-78B3-4C28-8FEE-0CEF9B978398}">
      <dgm:prSet phldrT="[Text]"/>
      <dgm:spPr/>
      <dgm:t>
        <a:bodyPr/>
        <a:lstStyle/>
        <a:p>
          <a:r>
            <a:rPr lang="en-US" dirty="0" smtClean="0"/>
            <a:t>Doctor</a:t>
          </a:r>
          <a:endParaRPr lang="en-US" dirty="0"/>
        </a:p>
      </dgm:t>
    </dgm:pt>
    <dgm:pt modelId="{A0BEBFA4-15F3-40F0-981E-D0678B1BA2C6}" type="parTrans" cxnId="{351CEB6D-730B-4ABA-AF1A-E0131EA43297}">
      <dgm:prSet/>
      <dgm:spPr/>
      <dgm:t>
        <a:bodyPr/>
        <a:lstStyle/>
        <a:p>
          <a:endParaRPr lang="en-US"/>
        </a:p>
      </dgm:t>
    </dgm:pt>
    <dgm:pt modelId="{E7836AF7-156A-4FF9-B3B6-FE95472A8CAB}" type="sibTrans" cxnId="{351CEB6D-730B-4ABA-AF1A-E0131EA43297}">
      <dgm:prSet/>
      <dgm:spPr/>
      <dgm:t>
        <a:bodyPr/>
        <a:lstStyle/>
        <a:p>
          <a:endParaRPr lang="en-US"/>
        </a:p>
      </dgm:t>
    </dgm:pt>
    <dgm:pt modelId="{540CA123-4732-4966-AB05-F33A9E1624C8}">
      <dgm:prSet phldrT="[Text]"/>
      <dgm:spPr/>
      <dgm:t>
        <a:bodyPr/>
        <a:lstStyle/>
        <a:p>
          <a:r>
            <a:rPr lang="en-US" dirty="0" smtClean="0"/>
            <a:t>Nurse</a:t>
          </a:r>
          <a:endParaRPr lang="en-US" dirty="0"/>
        </a:p>
      </dgm:t>
    </dgm:pt>
    <dgm:pt modelId="{DB7848D7-0209-4EA5-BEB5-FB58E2528F26}" type="parTrans" cxnId="{454DD84C-6713-46CD-8AD0-F4C6B41A4888}">
      <dgm:prSet/>
      <dgm:spPr/>
      <dgm:t>
        <a:bodyPr/>
        <a:lstStyle/>
        <a:p>
          <a:endParaRPr lang="en-US"/>
        </a:p>
      </dgm:t>
    </dgm:pt>
    <dgm:pt modelId="{66ACF0F9-21DF-410A-AC47-E37AC0AF677A}" type="sibTrans" cxnId="{454DD84C-6713-46CD-8AD0-F4C6B41A4888}">
      <dgm:prSet/>
      <dgm:spPr/>
      <dgm:t>
        <a:bodyPr/>
        <a:lstStyle/>
        <a:p>
          <a:endParaRPr lang="en-US"/>
        </a:p>
      </dgm:t>
    </dgm:pt>
    <dgm:pt modelId="{02CBE0AC-82A2-463D-BB46-69DDE96BD264}">
      <dgm:prSet phldrT="[Text]"/>
      <dgm:spPr/>
      <dgm:t>
        <a:bodyPr/>
        <a:lstStyle/>
        <a:p>
          <a:r>
            <a:rPr lang="en-US" dirty="0" smtClean="0"/>
            <a:t>Teacher</a:t>
          </a:r>
          <a:endParaRPr lang="en-US" dirty="0"/>
        </a:p>
      </dgm:t>
    </dgm:pt>
    <dgm:pt modelId="{ED3F377B-F7A0-4DA8-9AA7-F0A9912CD997}" type="parTrans" cxnId="{D568521E-434F-40C1-9BF6-ACD4BE826E57}">
      <dgm:prSet/>
      <dgm:spPr/>
      <dgm:t>
        <a:bodyPr/>
        <a:lstStyle/>
        <a:p>
          <a:endParaRPr lang="en-US"/>
        </a:p>
      </dgm:t>
    </dgm:pt>
    <dgm:pt modelId="{3D3D1CE7-630D-4432-91EF-08D0C9F3346A}" type="sibTrans" cxnId="{D568521E-434F-40C1-9BF6-ACD4BE826E57}">
      <dgm:prSet/>
      <dgm:spPr/>
      <dgm:t>
        <a:bodyPr/>
        <a:lstStyle/>
        <a:p>
          <a:endParaRPr lang="en-US"/>
        </a:p>
      </dgm:t>
    </dgm:pt>
    <dgm:pt modelId="{602A7F71-F40A-40A6-B209-973CBF036636}">
      <dgm:prSet phldrT="[Text]"/>
      <dgm:spPr/>
      <dgm:t>
        <a:bodyPr/>
        <a:lstStyle/>
        <a:p>
          <a:r>
            <a:rPr lang="en-US" dirty="0" smtClean="0"/>
            <a:t>Secretary</a:t>
          </a:r>
          <a:endParaRPr lang="en-US" dirty="0"/>
        </a:p>
      </dgm:t>
    </dgm:pt>
    <dgm:pt modelId="{55822765-4F9A-4C70-BB58-1B9AEF4E3159}" type="parTrans" cxnId="{2ECBB76D-4B1D-430B-BF75-A1A82A78B9F5}">
      <dgm:prSet/>
      <dgm:spPr/>
      <dgm:t>
        <a:bodyPr/>
        <a:lstStyle/>
        <a:p>
          <a:endParaRPr lang="en-US"/>
        </a:p>
      </dgm:t>
    </dgm:pt>
    <dgm:pt modelId="{FD8273D2-7285-4A96-B80B-9A65FA7817EF}" type="sibTrans" cxnId="{2ECBB76D-4B1D-430B-BF75-A1A82A78B9F5}">
      <dgm:prSet/>
      <dgm:spPr/>
      <dgm:t>
        <a:bodyPr/>
        <a:lstStyle/>
        <a:p>
          <a:endParaRPr lang="en-US"/>
        </a:p>
      </dgm:t>
    </dgm:pt>
    <dgm:pt modelId="{9F3CFC4D-EE28-405D-BDF5-A2C1F3CCD505}" type="pres">
      <dgm:prSet presAssocID="{22A682A8-28CD-4EDC-8B04-C54B06A4AE66}" presName="diagram" presStyleCnt="0">
        <dgm:presLayoutVars>
          <dgm:dir/>
          <dgm:animLvl val="lvl"/>
          <dgm:resizeHandles val="exact"/>
        </dgm:presLayoutVars>
      </dgm:prSet>
      <dgm:spPr/>
    </dgm:pt>
    <dgm:pt modelId="{134715D6-76EC-4DAB-86CF-4C8A09CDFB6B}" type="pres">
      <dgm:prSet presAssocID="{B4AC17FB-0A16-4D85-862B-1B7964D620AC}" presName="compNode" presStyleCnt="0"/>
      <dgm:spPr/>
    </dgm:pt>
    <dgm:pt modelId="{06BFB9D6-2BD3-4A88-BF4A-D471829A868A}" type="pres">
      <dgm:prSet presAssocID="{B4AC17FB-0A16-4D85-862B-1B7964D620AC}" presName="childRect" presStyleLbl="bgAcc1" presStyleIdx="0" presStyleCnt="2">
        <dgm:presLayoutVars>
          <dgm:bulletEnabled val="1"/>
        </dgm:presLayoutVars>
      </dgm:prSet>
      <dgm:spPr/>
      <dgm:t>
        <a:bodyPr/>
        <a:lstStyle/>
        <a:p>
          <a:endParaRPr lang="en-US"/>
        </a:p>
      </dgm:t>
    </dgm:pt>
    <dgm:pt modelId="{75F8C825-F612-4EC0-87EE-45EF3A15D98B}" type="pres">
      <dgm:prSet presAssocID="{B4AC17FB-0A16-4D85-862B-1B7964D620AC}" presName="parentText" presStyleLbl="node1" presStyleIdx="0" presStyleCnt="0">
        <dgm:presLayoutVars>
          <dgm:chMax val="0"/>
          <dgm:bulletEnabled val="1"/>
        </dgm:presLayoutVars>
      </dgm:prSet>
      <dgm:spPr/>
      <dgm:t>
        <a:bodyPr/>
        <a:lstStyle/>
        <a:p>
          <a:endParaRPr lang="en-US"/>
        </a:p>
      </dgm:t>
    </dgm:pt>
    <dgm:pt modelId="{6CD461CE-321E-4E80-B7B4-9B12C27E853B}" type="pres">
      <dgm:prSet presAssocID="{B4AC17FB-0A16-4D85-862B-1B7964D620AC}" presName="parentRect" presStyleLbl="alignNode1" presStyleIdx="0" presStyleCnt="2"/>
      <dgm:spPr/>
      <dgm:t>
        <a:bodyPr/>
        <a:lstStyle/>
        <a:p>
          <a:endParaRPr lang="en-US"/>
        </a:p>
      </dgm:t>
    </dgm:pt>
    <dgm:pt modelId="{107AAAF6-1599-44AB-A6F5-7AE61D1B45B3}" type="pres">
      <dgm:prSet presAssocID="{B4AC17FB-0A16-4D85-862B-1B7964D620AC}" presName="adorn" presStyleLbl="fgAccFollowNode1" presStyleIdx="0" presStyleCnt="2"/>
      <dgm:spPr>
        <a:blipFill rotWithShape="0">
          <a:blip xmlns:r="http://schemas.openxmlformats.org/officeDocument/2006/relationships" r:embed="rId1"/>
          <a:stretch>
            <a:fillRect/>
          </a:stretch>
        </a:blipFill>
      </dgm:spPr>
    </dgm:pt>
    <dgm:pt modelId="{C893E471-D323-4589-BC6F-FF15F485BA8F}" type="pres">
      <dgm:prSet presAssocID="{073E5792-38CF-4C0E-99A9-A2FCDACD0D5C}" presName="sibTrans" presStyleLbl="sibTrans2D1" presStyleIdx="0" presStyleCnt="0"/>
      <dgm:spPr/>
      <dgm:t>
        <a:bodyPr/>
        <a:lstStyle/>
        <a:p>
          <a:endParaRPr lang="en-US"/>
        </a:p>
      </dgm:t>
    </dgm:pt>
    <dgm:pt modelId="{20E91E76-4DE8-4B4C-BBE8-3BC2FDA3329E}" type="pres">
      <dgm:prSet presAssocID="{363D5E39-3658-4ECB-AD88-19592272DEDC}" presName="compNode" presStyleCnt="0"/>
      <dgm:spPr/>
    </dgm:pt>
    <dgm:pt modelId="{5CB0A2E7-C061-4F9F-8C08-95F3EFC04DC4}" type="pres">
      <dgm:prSet presAssocID="{363D5E39-3658-4ECB-AD88-19592272DEDC}" presName="childRect" presStyleLbl="bgAcc1" presStyleIdx="1" presStyleCnt="2">
        <dgm:presLayoutVars>
          <dgm:bulletEnabled val="1"/>
        </dgm:presLayoutVars>
      </dgm:prSet>
      <dgm:spPr/>
      <dgm:t>
        <a:bodyPr/>
        <a:lstStyle/>
        <a:p>
          <a:endParaRPr lang="en-US"/>
        </a:p>
      </dgm:t>
    </dgm:pt>
    <dgm:pt modelId="{6472695A-05F5-4D8B-8C2E-EB39431127C2}" type="pres">
      <dgm:prSet presAssocID="{363D5E39-3658-4ECB-AD88-19592272DEDC}" presName="parentText" presStyleLbl="node1" presStyleIdx="0" presStyleCnt="0">
        <dgm:presLayoutVars>
          <dgm:chMax val="0"/>
          <dgm:bulletEnabled val="1"/>
        </dgm:presLayoutVars>
      </dgm:prSet>
      <dgm:spPr/>
      <dgm:t>
        <a:bodyPr/>
        <a:lstStyle/>
        <a:p>
          <a:endParaRPr lang="en-US"/>
        </a:p>
      </dgm:t>
    </dgm:pt>
    <dgm:pt modelId="{1B60A7F7-4175-489B-83E1-C160B27F2F42}" type="pres">
      <dgm:prSet presAssocID="{363D5E39-3658-4ECB-AD88-19592272DEDC}" presName="parentRect" presStyleLbl="alignNode1" presStyleIdx="1" presStyleCnt="2"/>
      <dgm:spPr/>
      <dgm:t>
        <a:bodyPr/>
        <a:lstStyle/>
        <a:p>
          <a:endParaRPr lang="en-US"/>
        </a:p>
      </dgm:t>
    </dgm:pt>
    <dgm:pt modelId="{983A1CF8-90BE-4FE9-A673-7180C138971E}" type="pres">
      <dgm:prSet presAssocID="{363D5E39-3658-4ECB-AD88-19592272DEDC}" presName="adorn" presStyleLbl="fgAccFollowNode1" presStyleIdx="1" presStyleCnt="2"/>
      <dgm:spPr>
        <a:blipFill rotWithShape="0">
          <a:blip xmlns:r="http://schemas.openxmlformats.org/officeDocument/2006/relationships" r:embed="rId2"/>
          <a:stretch>
            <a:fillRect/>
          </a:stretch>
        </a:blipFill>
      </dgm:spPr>
    </dgm:pt>
  </dgm:ptLst>
  <dgm:cxnLst>
    <dgm:cxn modelId="{76C2E9A2-0FC5-464D-8903-B64657F149B8}" type="presOf" srcId="{49C7189F-78B3-4C28-8FEE-0CEF9B978398}" destId="{06BFB9D6-2BD3-4A88-BF4A-D471829A868A}" srcOrd="0" destOrd="2" presId="urn:microsoft.com/office/officeart/2005/8/layout/bList2"/>
    <dgm:cxn modelId="{F9447166-39BC-478B-814B-4ABFFB5DD051}" type="presOf" srcId="{B4AC17FB-0A16-4D85-862B-1B7964D620AC}" destId="{6CD461CE-321E-4E80-B7B4-9B12C27E853B}" srcOrd="1" destOrd="0" presId="urn:microsoft.com/office/officeart/2005/8/layout/bList2"/>
    <dgm:cxn modelId="{C2CC187B-5998-4569-8988-2B2974E019FF}" type="presOf" srcId="{363D5E39-3658-4ECB-AD88-19592272DEDC}" destId="{1B60A7F7-4175-489B-83E1-C160B27F2F42}" srcOrd="1" destOrd="0" presId="urn:microsoft.com/office/officeart/2005/8/layout/bList2"/>
    <dgm:cxn modelId="{EB40EA37-1E1F-4ECE-AC90-CA2C352DA358}" type="presOf" srcId="{22A682A8-28CD-4EDC-8B04-C54B06A4AE66}" destId="{9F3CFC4D-EE28-405D-BDF5-A2C1F3CCD505}" srcOrd="0" destOrd="0" presId="urn:microsoft.com/office/officeart/2005/8/layout/bList2"/>
    <dgm:cxn modelId="{454DD84C-6713-46CD-8AD0-F4C6B41A4888}" srcId="{363D5E39-3658-4ECB-AD88-19592272DEDC}" destId="{540CA123-4732-4966-AB05-F33A9E1624C8}" srcOrd="0" destOrd="0" parTransId="{DB7848D7-0209-4EA5-BEB5-FB58E2528F26}" sibTransId="{66ACF0F9-21DF-410A-AC47-E37AC0AF677A}"/>
    <dgm:cxn modelId="{925D912F-72E7-4428-BC2C-F16D8B076D54}" type="presOf" srcId="{540CA123-4732-4966-AB05-F33A9E1624C8}" destId="{5CB0A2E7-C061-4F9F-8C08-95F3EFC04DC4}" srcOrd="0" destOrd="0" presId="urn:microsoft.com/office/officeart/2005/8/layout/bList2"/>
    <dgm:cxn modelId="{2303BECD-4171-4726-96E7-1FE72547CF66}" type="presOf" srcId="{363D5E39-3658-4ECB-AD88-19592272DEDC}" destId="{6472695A-05F5-4D8B-8C2E-EB39431127C2}" srcOrd="0" destOrd="0" presId="urn:microsoft.com/office/officeart/2005/8/layout/bList2"/>
    <dgm:cxn modelId="{81DCEBA8-09DF-4C29-90EB-47200000E23D}" type="presOf" srcId="{073E5792-38CF-4C0E-99A9-A2FCDACD0D5C}" destId="{C893E471-D323-4589-BC6F-FF15F485BA8F}" srcOrd="0" destOrd="0" presId="urn:microsoft.com/office/officeart/2005/8/layout/bList2"/>
    <dgm:cxn modelId="{2ECBB76D-4B1D-430B-BF75-A1A82A78B9F5}" srcId="{363D5E39-3658-4ECB-AD88-19592272DEDC}" destId="{602A7F71-F40A-40A6-B209-973CBF036636}" srcOrd="2" destOrd="0" parTransId="{55822765-4F9A-4C70-BB58-1B9AEF4E3159}" sibTransId="{FD8273D2-7285-4A96-B80B-9A65FA7817EF}"/>
    <dgm:cxn modelId="{8AB43660-E2FB-4695-B301-E7A4EA225F4F}" type="presOf" srcId="{02CBE0AC-82A2-463D-BB46-69DDE96BD264}" destId="{5CB0A2E7-C061-4F9F-8C08-95F3EFC04DC4}" srcOrd="0" destOrd="1" presId="urn:microsoft.com/office/officeart/2005/8/layout/bList2"/>
    <dgm:cxn modelId="{8A099491-FFD1-474E-88FB-7256DF525AD7}" type="presOf" srcId="{B4AC17FB-0A16-4D85-862B-1B7964D620AC}" destId="{75F8C825-F612-4EC0-87EE-45EF3A15D98B}" srcOrd="0" destOrd="0" presId="urn:microsoft.com/office/officeart/2005/8/layout/bList2"/>
    <dgm:cxn modelId="{954F2BFB-0978-40B1-B629-3848F1F948C6}" type="presOf" srcId="{602A7F71-F40A-40A6-B209-973CBF036636}" destId="{5CB0A2E7-C061-4F9F-8C08-95F3EFC04DC4}" srcOrd="0" destOrd="2" presId="urn:microsoft.com/office/officeart/2005/8/layout/bList2"/>
    <dgm:cxn modelId="{D568521E-434F-40C1-9BF6-ACD4BE826E57}" srcId="{363D5E39-3658-4ECB-AD88-19592272DEDC}" destId="{02CBE0AC-82A2-463D-BB46-69DDE96BD264}" srcOrd="1" destOrd="0" parTransId="{ED3F377B-F7A0-4DA8-9AA7-F0A9912CD997}" sibTransId="{3D3D1CE7-630D-4432-91EF-08D0C9F3346A}"/>
    <dgm:cxn modelId="{508E7B52-E416-496E-B2BF-AC11AD8494CB}" srcId="{22A682A8-28CD-4EDC-8B04-C54B06A4AE66}" destId="{363D5E39-3658-4ECB-AD88-19592272DEDC}" srcOrd="1" destOrd="0" parTransId="{6D736907-BB05-4A01-A582-933B91D34CE5}" sibTransId="{590F20B1-4940-4982-BEC2-6DB8933D584F}"/>
    <dgm:cxn modelId="{DAB5E370-A8AF-43C8-B0E9-B39AFC423763}" type="presOf" srcId="{7A79B748-F8FD-449B-8A31-B989A0B941B3}" destId="{06BFB9D6-2BD3-4A88-BF4A-D471829A868A}" srcOrd="0" destOrd="1" presId="urn:microsoft.com/office/officeart/2005/8/layout/bList2"/>
    <dgm:cxn modelId="{0B853D05-742B-4B89-B6AD-0A4540FFC439}" srcId="{22A682A8-28CD-4EDC-8B04-C54B06A4AE66}" destId="{B4AC17FB-0A16-4D85-862B-1B7964D620AC}" srcOrd="0" destOrd="0" parTransId="{410F7062-F81F-40E6-897D-55F07A8DF2FA}" sibTransId="{073E5792-38CF-4C0E-99A9-A2FCDACD0D5C}"/>
    <dgm:cxn modelId="{FC3DA019-0A85-444E-9BCD-86E09B11E5F1}" srcId="{B4AC17FB-0A16-4D85-862B-1B7964D620AC}" destId="{7A79B748-F8FD-449B-8A31-B989A0B941B3}" srcOrd="1" destOrd="0" parTransId="{DF11757E-79E9-42BC-A54E-ECCE6D192509}" sibTransId="{2606A1E1-9949-46A8-BCF3-FE457E1213E2}"/>
    <dgm:cxn modelId="{B2DF08B8-EF1D-49FD-B36B-B5AD061C6511}" srcId="{B4AC17FB-0A16-4D85-862B-1B7964D620AC}" destId="{F8F16DD2-5F56-434A-86E8-D35644E15CBE}" srcOrd="0" destOrd="0" parTransId="{D35B181F-D129-4D80-9DC1-29B24BC14A1D}" sibTransId="{F75213A4-053F-4C4C-9B45-520F9FCB8EB5}"/>
    <dgm:cxn modelId="{4D789A15-FB14-4576-98EE-2837839CBAF6}" type="presOf" srcId="{F8F16DD2-5F56-434A-86E8-D35644E15CBE}" destId="{06BFB9D6-2BD3-4A88-BF4A-D471829A868A}" srcOrd="0" destOrd="0" presId="urn:microsoft.com/office/officeart/2005/8/layout/bList2"/>
    <dgm:cxn modelId="{351CEB6D-730B-4ABA-AF1A-E0131EA43297}" srcId="{B4AC17FB-0A16-4D85-862B-1B7964D620AC}" destId="{49C7189F-78B3-4C28-8FEE-0CEF9B978398}" srcOrd="2" destOrd="0" parTransId="{A0BEBFA4-15F3-40F0-981E-D0678B1BA2C6}" sibTransId="{E7836AF7-156A-4FF9-B3B6-FE95472A8CAB}"/>
    <dgm:cxn modelId="{30399D8B-5A3F-4CA9-AA90-C672BD4CB27F}" type="presParOf" srcId="{9F3CFC4D-EE28-405D-BDF5-A2C1F3CCD505}" destId="{134715D6-76EC-4DAB-86CF-4C8A09CDFB6B}" srcOrd="0" destOrd="0" presId="urn:microsoft.com/office/officeart/2005/8/layout/bList2"/>
    <dgm:cxn modelId="{D982E923-8849-499D-BC8A-D14317EFD0B2}" type="presParOf" srcId="{134715D6-76EC-4DAB-86CF-4C8A09CDFB6B}" destId="{06BFB9D6-2BD3-4A88-BF4A-D471829A868A}" srcOrd="0" destOrd="0" presId="urn:microsoft.com/office/officeart/2005/8/layout/bList2"/>
    <dgm:cxn modelId="{BD1B108F-0D8B-47FA-964E-417FF13A7D2A}" type="presParOf" srcId="{134715D6-76EC-4DAB-86CF-4C8A09CDFB6B}" destId="{75F8C825-F612-4EC0-87EE-45EF3A15D98B}" srcOrd="1" destOrd="0" presId="urn:microsoft.com/office/officeart/2005/8/layout/bList2"/>
    <dgm:cxn modelId="{4AD57F6C-CA11-4F81-ACFF-329F1F2F7C64}" type="presParOf" srcId="{134715D6-76EC-4DAB-86CF-4C8A09CDFB6B}" destId="{6CD461CE-321E-4E80-B7B4-9B12C27E853B}" srcOrd="2" destOrd="0" presId="urn:microsoft.com/office/officeart/2005/8/layout/bList2"/>
    <dgm:cxn modelId="{FB78CE85-4CBA-405B-914D-85A1E4EEE3C0}" type="presParOf" srcId="{134715D6-76EC-4DAB-86CF-4C8A09CDFB6B}" destId="{107AAAF6-1599-44AB-A6F5-7AE61D1B45B3}" srcOrd="3" destOrd="0" presId="urn:microsoft.com/office/officeart/2005/8/layout/bList2"/>
    <dgm:cxn modelId="{B4A628D4-EE70-4618-8C89-AC7F6EE4DF3B}" type="presParOf" srcId="{9F3CFC4D-EE28-405D-BDF5-A2C1F3CCD505}" destId="{C893E471-D323-4589-BC6F-FF15F485BA8F}" srcOrd="1" destOrd="0" presId="urn:microsoft.com/office/officeart/2005/8/layout/bList2"/>
    <dgm:cxn modelId="{94560B91-3E4E-4DA5-BEAE-BFEDBD5DC343}" type="presParOf" srcId="{9F3CFC4D-EE28-405D-BDF5-A2C1F3CCD505}" destId="{20E91E76-4DE8-4B4C-BBE8-3BC2FDA3329E}" srcOrd="2" destOrd="0" presId="urn:microsoft.com/office/officeart/2005/8/layout/bList2"/>
    <dgm:cxn modelId="{683BDF42-418E-451A-A0B9-18943CC96BA7}" type="presParOf" srcId="{20E91E76-4DE8-4B4C-BBE8-3BC2FDA3329E}" destId="{5CB0A2E7-C061-4F9F-8C08-95F3EFC04DC4}" srcOrd="0" destOrd="0" presId="urn:microsoft.com/office/officeart/2005/8/layout/bList2"/>
    <dgm:cxn modelId="{0117A9FD-0380-4984-BEAE-E233AABBCE83}" type="presParOf" srcId="{20E91E76-4DE8-4B4C-BBE8-3BC2FDA3329E}" destId="{6472695A-05F5-4D8B-8C2E-EB39431127C2}" srcOrd="1" destOrd="0" presId="urn:microsoft.com/office/officeart/2005/8/layout/bList2"/>
    <dgm:cxn modelId="{96596CA6-9E62-49E5-A4D8-64223CD19774}" type="presParOf" srcId="{20E91E76-4DE8-4B4C-BBE8-3BC2FDA3329E}" destId="{1B60A7F7-4175-489B-83E1-C160B27F2F42}" srcOrd="2" destOrd="0" presId="urn:microsoft.com/office/officeart/2005/8/layout/bList2"/>
    <dgm:cxn modelId="{3806FFF6-411D-4414-8351-A5FB75BD8A7B}" type="presParOf" srcId="{20E91E76-4DE8-4B4C-BBE8-3BC2FDA3329E}" destId="{983A1CF8-90BE-4FE9-A673-7180C138971E}"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C420C1E-D969-4D77-8473-85C9F3DA5E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eaLnBrk="1" hangingPunct="1">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563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63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16F6BD30-DD97-401A-8994-1FF7F7F47389}" type="slidenum">
              <a:rPr lang="en-US"/>
              <a:pPr>
                <a:defRPr/>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EFC3164-1E11-4715-A6DD-7D1064A7FD91}" type="slidenum">
              <a:rPr lang="en-US"/>
              <a:pPr>
                <a:defRPr/>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CE8C488-0234-4161-BA8C-DE54BF8E2E67}" type="slidenum">
              <a:rPr lang="en-US"/>
              <a:pPr>
                <a:defRPr/>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2362200"/>
            <a:ext cx="7693025" cy="3724275"/>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92E13C9-F446-4C5C-A35B-4D4C2BF950C0}"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0797807-F4D8-41EB-A972-9524E24C145E}" type="slidenum">
              <a:rPr lang="en-US"/>
              <a:pPr>
                <a:defRPr/>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AC839C90-0CF2-4853-90F4-260E8289CC72}" type="slidenum">
              <a:rPr lang="en-US"/>
              <a:pPr>
                <a:defRPr/>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DB82E11-A2AE-416B-8AC3-BBFFD46AD8A8}" type="slidenum">
              <a:rPr lang="en-US"/>
              <a:pPr>
                <a:defRPr/>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02FB2587-29A8-4B10-8690-7D3DD3341443}" type="slidenum">
              <a:rPr lang="en-US"/>
              <a:pPr>
                <a:defRPr/>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43AB7BDF-8E52-4B64-A71E-8C83DA187931}" type="slidenum">
              <a:rPr lang="en-US"/>
              <a:pPr>
                <a:defRPr/>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092EA90-6681-4872-9A0B-04D1798A1720}" type="slidenum">
              <a:rPr lang="en-US"/>
              <a:pPr>
                <a:defRPr/>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51D5EE3-B4BB-4F24-A1A6-57A853A7BB01}" type="slidenum">
              <a:rPr lang="en-US"/>
              <a:pPr>
                <a:defRPr/>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2B19D08-E5D5-4A89-8C06-AB7AE966CC71}" type="slidenum">
              <a:rPr lang="en-US"/>
              <a:pPr>
                <a:defRPr/>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55300"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55301"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55303"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55304"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p>
        </p:txBody>
      </p:sp>
      <p:sp>
        <p:nvSpPr>
          <p:cNvPr id="553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553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D7E2C190-25A2-428B-89AB-559AF91011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random/>
  </p:transition>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wmf"/><Relationship Id="rId18" Type="http://schemas.openxmlformats.org/officeDocument/2006/relationships/image" Target="../media/image23.wmf"/><Relationship Id="rId3" Type="http://schemas.openxmlformats.org/officeDocument/2006/relationships/image" Target="../media/image8.jpeg"/><Relationship Id="rId7" Type="http://schemas.openxmlformats.org/officeDocument/2006/relationships/image" Target="../media/image12.wmf"/><Relationship Id="rId12" Type="http://schemas.openxmlformats.org/officeDocument/2006/relationships/image" Target="../media/image17.png"/><Relationship Id="rId17" Type="http://schemas.openxmlformats.org/officeDocument/2006/relationships/image" Target="../media/image22.wmf"/><Relationship Id="rId2" Type="http://schemas.openxmlformats.org/officeDocument/2006/relationships/image" Target="../media/image7.jpeg"/><Relationship Id="rId16"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19" Type="http://schemas.openxmlformats.org/officeDocument/2006/relationships/image" Target="../media/image24.wmf"/><Relationship Id="rId4" Type="http://schemas.openxmlformats.org/officeDocument/2006/relationships/image" Target="../media/image9.png"/><Relationship Id="rId9" Type="http://schemas.openxmlformats.org/officeDocument/2006/relationships/image" Target="../media/image14.wmf"/><Relationship Id="rId1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1192213"/>
            <a:ext cx="8229600" cy="1481137"/>
          </a:xfrm>
        </p:spPr>
        <p:txBody>
          <a:bodyPr/>
          <a:lstStyle/>
          <a:p>
            <a:pPr eaLnBrk="1" hangingPunct="1"/>
            <a:r>
              <a:rPr lang="en-US" smtClean="0"/>
              <a:t>Theories of Career Development</a:t>
            </a:r>
          </a:p>
        </p:txBody>
      </p:sp>
      <p:sp>
        <p:nvSpPr>
          <p:cNvPr id="3075" name="Rectangle 3"/>
          <p:cNvSpPr>
            <a:spLocks noGrp="1" noChangeArrowheads="1"/>
          </p:cNvSpPr>
          <p:nvPr>
            <p:ph type="subTitle" idx="1"/>
          </p:nvPr>
        </p:nvSpPr>
        <p:spPr/>
        <p:txBody>
          <a:bodyPr/>
          <a:lstStyle/>
          <a:p>
            <a:pPr eaLnBrk="1" hangingPunct="1"/>
            <a:endParaRPr lang="en-US" smtClean="0"/>
          </a:p>
          <a:p>
            <a:pPr eaLnBrk="1" hangingPunct="1"/>
            <a:r>
              <a:rPr lang="en-US" smtClean="0"/>
              <a:t>Developmental Theories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mtClean="0">
                <a:solidFill>
                  <a:srgbClr val="CC0000"/>
                </a:solidFill>
              </a:rPr>
              <a:t>Career Maturity</a:t>
            </a:r>
          </a:p>
        </p:txBody>
      </p:sp>
      <p:sp>
        <p:nvSpPr>
          <p:cNvPr id="78851" name="Rectangle 3"/>
          <p:cNvSpPr>
            <a:spLocks noGrp="1" noChangeArrowheads="1"/>
          </p:cNvSpPr>
          <p:nvPr>
            <p:ph type="body" idx="1"/>
          </p:nvPr>
        </p:nvSpPr>
        <p:spPr/>
        <p:txBody>
          <a:bodyPr/>
          <a:lstStyle/>
          <a:p>
            <a:pPr eaLnBrk="1" hangingPunct="1"/>
            <a:r>
              <a:rPr lang="en-US" smtClean="0">
                <a:solidFill>
                  <a:srgbClr val="CC0000"/>
                </a:solidFill>
              </a:rPr>
              <a:t>Components:</a:t>
            </a:r>
          </a:p>
          <a:p>
            <a:pPr lvl="1" eaLnBrk="1" hangingPunct="1"/>
            <a:r>
              <a:rPr lang="en-US" smtClean="0">
                <a:solidFill>
                  <a:srgbClr val="CC0000"/>
                </a:solidFill>
              </a:rPr>
              <a:t>Career Planning </a:t>
            </a:r>
          </a:p>
          <a:p>
            <a:pPr lvl="1" eaLnBrk="1" hangingPunct="1"/>
            <a:r>
              <a:rPr lang="en-US" smtClean="0">
                <a:solidFill>
                  <a:srgbClr val="CC0000"/>
                </a:solidFill>
              </a:rPr>
              <a:t>Career Exploration </a:t>
            </a:r>
          </a:p>
          <a:p>
            <a:pPr lvl="1" eaLnBrk="1" hangingPunct="1"/>
            <a:r>
              <a:rPr lang="en-US" smtClean="0">
                <a:solidFill>
                  <a:srgbClr val="CC0000"/>
                </a:solidFill>
              </a:rPr>
              <a:t>World-of-Work Knowledge and Skills </a:t>
            </a:r>
          </a:p>
          <a:p>
            <a:pPr lvl="1" eaLnBrk="1" hangingPunct="1"/>
            <a:r>
              <a:rPr lang="en-US" smtClean="0">
                <a:solidFill>
                  <a:srgbClr val="CC0000"/>
                </a:solidFill>
              </a:rPr>
              <a:t>Career Decision Making Skills </a:t>
            </a:r>
          </a:p>
          <a:p>
            <a:pPr lvl="1" eaLnBrk="1" hangingPunct="1"/>
            <a:r>
              <a:rPr lang="en-US" smtClean="0">
                <a:solidFill>
                  <a:srgbClr val="CC0000"/>
                </a:solidFill>
              </a:rPr>
              <a:t>Knowledge of Preferred Occupation</a:t>
            </a:r>
            <a:r>
              <a:rPr lang="en-US" smtClean="0">
                <a:solidFill>
                  <a:schemeClr val="bg2"/>
                </a:solidFill>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500" fill="hold"/>
                                        <p:tgtEl>
                                          <p:spTgt spid="78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88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8851">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 calcmode="lin" valueType="num">
                                      <p:cBhvr>
                                        <p:cTn id="12"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885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8851">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 calcmode="lin" valueType="num">
                                      <p:cBhvr>
                                        <p:cTn id="17" dur="500" fill="hold"/>
                                        <p:tgtEl>
                                          <p:spTgt spid="7885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885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8851">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78851">
                                            <p:txEl>
                                              <p:pRg st="3" end="3"/>
                                            </p:txEl>
                                          </p:spTgt>
                                        </p:tgtEl>
                                        <p:attrNameLst>
                                          <p:attrName>style.visibility</p:attrName>
                                        </p:attrNameLst>
                                      </p:cBhvr>
                                      <p:to>
                                        <p:strVal val="visible"/>
                                      </p:to>
                                    </p:set>
                                    <p:anim calcmode="lin" valueType="num">
                                      <p:cBhvr>
                                        <p:cTn id="22" dur="500" fill="hold"/>
                                        <p:tgtEl>
                                          <p:spTgt spid="7885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885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8851">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78851">
                                            <p:txEl>
                                              <p:pRg st="4" end="4"/>
                                            </p:txEl>
                                          </p:spTgt>
                                        </p:tgtEl>
                                        <p:attrNameLst>
                                          <p:attrName>style.visibility</p:attrName>
                                        </p:attrNameLst>
                                      </p:cBhvr>
                                      <p:to>
                                        <p:strVal val="visible"/>
                                      </p:to>
                                    </p:set>
                                    <p:anim calcmode="lin" valueType="num">
                                      <p:cBhvr>
                                        <p:cTn id="27" dur="500" fill="hold"/>
                                        <p:tgtEl>
                                          <p:spTgt spid="7885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885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8851">
                                            <p:txEl>
                                              <p:pRg st="4" end="4"/>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78851">
                                            <p:txEl>
                                              <p:pRg st="5" end="5"/>
                                            </p:txEl>
                                          </p:spTgt>
                                        </p:tgtEl>
                                        <p:attrNameLst>
                                          <p:attrName>style.visibility</p:attrName>
                                        </p:attrNameLst>
                                      </p:cBhvr>
                                      <p:to>
                                        <p:strVal val="visible"/>
                                      </p:to>
                                    </p:set>
                                    <p:anim calcmode="lin" valueType="num">
                                      <p:cBhvr>
                                        <p:cTn id="32" dur="500" fill="hold"/>
                                        <p:tgtEl>
                                          <p:spTgt spid="7885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8851">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lliam Feigley\Desktop\Untitled picture.png"/>
          <p:cNvPicPr>
            <a:picLocks noChangeAspect="1" noChangeArrowheads="1"/>
          </p:cNvPicPr>
          <p:nvPr/>
        </p:nvPicPr>
        <p:blipFill>
          <a:blip r:embed="rId2"/>
          <a:srcRect/>
          <a:stretch>
            <a:fillRect/>
          </a:stretch>
        </p:blipFill>
        <p:spPr bwMode="auto">
          <a:xfrm>
            <a:off x="3124200" y="1257300"/>
            <a:ext cx="6019800" cy="5600700"/>
          </a:xfrm>
          <a:prstGeom prst="rect">
            <a:avLst/>
          </a:prstGeom>
          <a:noFill/>
        </p:spPr>
      </p:pic>
      <p:sp>
        <p:nvSpPr>
          <p:cNvPr id="12290" name="AutoShape 2"/>
          <p:cNvSpPr>
            <a:spLocks noGrp="1" noChangeArrowheads="1"/>
          </p:cNvSpPr>
          <p:nvPr>
            <p:ph type="title"/>
          </p:nvPr>
        </p:nvSpPr>
        <p:spPr/>
        <p:txBody>
          <a:bodyPr/>
          <a:lstStyle/>
          <a:p>
            <a:pPr eaLnBrk="1" hangingPunct="1"/>
            <a:r>
              <a:rPr lang="en-US" smtClean="0">
                <a:solidFill>
                  <a:srgbClr val="CC0000"/>
                </a:solidFill>
              </a:rPr>
              <a:t>Career Maturity</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smtClean="0"/>
              <a:t>Assumptions of Super’s Theory</a:t>
            </a:r>
          </a:p>
        </p:txBody>
      </p:sp>
      <p:sp>
        <p:nvSpPr>
          <p:cNvPr id="7171" name="Rectangle 3"/>
          <p:cNvSpPr>
            <a:spLocks noGrp="1" noChangeArrowheads="1"/>
          </p:cNvSpPr>
          <p:nvPr>
            <p:ph type="body" idx="1"/>
          </p:nvPr>
        </p:nvSpPr>
        <p:spPr/>
        <p:txBody>
          <a:bodyPr/>
          <a:lstStyle/>
          <a:p>
            <a:pPr eaLnBrk="1" hangingPunct="1"/>
            <a:r>
              <a:rPr lang="en-US" dirty="0" smtClean="0"/>
              <a:t>Development through the life stages can be guided, partly by facilitating the maturing of abilities and interests and partly by aiding in reality testing and the development of self-concepts.</a:t>
            </a:r>
          </a:p>
          <a:p>
            <a:pPr eaLnBrk="1" hangingPunct="1"/>
            <a:r>
              <a:rPr lang="en-US" dirty="0" smtClean="0"/>
              <a:t>The process of career development is essentially that of development and implementing occupational self-concepts.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71">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 calcmode="lin" valueType="num">
                                      <p:cBhvr>
                                        <p:cTn id="12"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dirty="0" smtClean="0">
                <a:solidFill>
                  <a:srgbClr val="CC0000"/>
                </a:solidFill>
              </a:rPr>
              <a:t>Self-Concept</a:t>
            </a:r>
          </a:p>
        </p:txBody>
      </p:sp>
      <p:sp>
        <p:nvSpPr>
          <p:cNvPr id="58371" name="Rectangle 3"/>
          <p:cNvSpPr>
            <a:spLocks noGrp="1" noChangeArrowheads="1"/>
          </p:cNvSpPr>
          <p:nvPr>
            <p:ph type="body" idx="1"/>
          </p:nvPr>
        </p:nvSpPr>
        <p:spPr>
          <a:xfrm>
            <a:off x="838200" y="2362200"/>
            <a:ext cx="7696200" cy="4114800"/>
          </a:xfrm>
        </p:spPr>
        <p:txBody>
          <a:bodyPr/>
          <a:lstStyle/>
          <a:p>
            <a:pPr eaLnBrk="1" hangingPunct="1">
              <a:buNone/>
            </a:pPr>
            <a:r>
              <a:rPr lang="en-US" sz="3600" i="1" dirty="0" smtClean="0">
                <a:solidFill>
                  <a:srgbClr val="CC0000"/>
                </a:solidFill>
              </a:rPr>
              <a:t>“A picture of the self in some role, situation, or position, performing some set of functions, or in the web of relationships.”</a:t>
            </a:r>
          </a:p>
          <a:p>
            <a:pPr eaLnBrk="1" hangingPunct="1"/>
            <a:endParaRPr lang="en-US" sz="2400" dirty="0" smtClean="0">
              <a:solidFill>
                <a:srgbClr val="CC0000"/>
              </a:solidFill>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dirty="0" smtClean="0">
                <a:solidFill>
                  <a:srgbClr val="CC0000"/>
                </a:solidFill>
              </a:rPr>
              <a:t>Self-Concept</a:t>
            </a:r>
          </a:p>
        </p:txBody>
      </p:sp>
      <p:sp>
        <p:nvSpPr>
          <p:cNvPr id="4" name="Rectangle 3"/>
          <p:cNvSpPr/>
          <p:nvPr/>
        </p:nvSpPr>
        <p:spPr>
          <a:xfrm>
            <a:off x="838200" y="2690336"/>
            <a:ext cx="8077200" cy="3231654"/>
          </a:xfrm>
          <a:prstGeom prst="rect">
            <a:avLst/>
          </a:prstGeom>
        </p:spPr>
        <p:txBody>
          <a:bodyPr wrap="square">
            <a:spAutoFit/>
          </a:bodyPr>
          <a:lstStyle/>
          <a:p>
            <a:pPr eaLnBrk="1" hangingPunct="1"/>
            <a:r>
              <a:rPr lang="en-US" sz="3200" dirty="0" smtClean="0">
                <a:solidFill>
                  <a:srgbClr val="CC0000"/>
                </a:solidFill>
              </a:rPr>
              <a:t>Self-concept is a product of the interaction of factors such as:</a:t>
            </a:r>
          </a:p>
          <a:p>
            <a:pPr lvl="1" eaLnBrk="1" hangingPunct="1">
              <a:buFont typeface="Arial" pitchFamily="34" charset="0"/>
              <a:buChar char="•"/>
            </a:pPr>
            <a:r>
              <a:rPr lang="en-US" sz="2800" dirty="0" smtClean="0">
                <a:solidFill>
                  <a:srgbClr val="CC0000"/>
                </a:solidFill>
              </a:rPr>
              <a:t>Inherited aptitudes</a:t>
            </a:r>
          </a:p>
          <a:p>
            <a:pPr lvl="1" eaLnBrk="1" hangingPunct="1">
              <a:buFont typeface="Arial" pitchFamily="34" charset="0"/>
              <a:buChar char="•"/>
            </a:pPr>
            <a:r>
              <a:rPr lang="en-US" sz="2800" dirty="0" smtClean="0">
                <a:solidFill>
                  <a:srgbClr val="CC0000"/>
                </a:solidFill>
              </a:rPr>
              <a:t>Physical makeup</a:t>
            </a:r>
          </a:p>
          <a:p>
            <a:pPr lvl="1" eaLnBrk="1" hangingPunct="1">
              <a:buFont typeface="Arial" pitchFamily="34" charset="0"/>
              <a:buChar char="•"/>
            </a:pPr>
            <a:r>
              <a:rPr lang="en-US" sz="2800" dirty="0" smtClean="0">
                <a:solidFill>
                  <a:srgbClr val="CC0000"/>
                </a:solidFill>
              </a:rPr>
              <a:t>Opportunity to observe and play various roles</a:t>
            </a:r>
          </a:p>
          <a:p>
            <a:pPr lvl="1" eaLnBrk="1" hangingPunct="1">
              <a:buFont typeface="Arial" pitchFamily="34" charset="0"/>
              <a:buChar char="•"/>
            </a:pPr>
            <a:r>
              <a:rPr lang="en-US" sz="2800" dirty="0" smtClean="0">
                <a:solidFill>
                  <a:srgbClr val="CC0000"/>
                </a:solidFill>
              </a:rPr>
              <a:t>Evaluation of whether role-playing meets with the approval of significant others.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r>
              <a:rPr lang="en-US" dirty="0" smtClean="0">
                <a:solidFill>
                  <a:srgbClr val="CC0000"/>
                </a:solidFill>
              </a:rPr>
              <a:t>Self-Concept</a:t>
            </a:r>
          </a:p>
        </p:txBody>
      </p:sp>
      <p:sp>
        <p:nvSpPr>
          <p:cNvPr id="58371" name="Rectangle 3"/>
          <p:cNvSpPr>
            <a:spLocks noGrp="1" noChangeArrowheads="1"/>
          </p:cNvSpPr>
          <p:nvPr>
            <p:ph type="body" idx="1"/>
          </p:nvPr>
        </p:nvSpPr>
        <p:spPr>
          <a:xfrm>
            <a:off x="838200" y="2362200"/>
            <a:ext cx="7696200" cy="4114800"/>
          </a:xfrm>
        </p:spPr>
        <p:txBody>
          <a:bodyPr/>
          <a:lstStyle/>
          <a:p>
            <a:pPr eaLnBrk="1" hangingPunct="1"/>
            <a:r>
              <a:rPr lang="en-US" sz="2400" dirty="0" smtClean="0">
                <a:solidFill>
                  <a:srgbClr val="CC0000"/>
                </a:solidFill>
              </a:rPr>
              <a:t>Individual acknowledges distinctive characteristics of self while simultaneously acknowledging similarities to others </a:t>
            </a:r>
          </a:p>
          <a:p>
            <a:pPr eaLnBrk="1" hangingPunct="1"/>
            <a:r>
              <a:rPr lang="en-US" sz="2400" dirty="0" smtClean="0">
                <a:solidFill>
                  <a:srgbClr val="CC0000"/>
                </a:solidFill>
              </a:rPr>
              <a:t>Vocational decisions made are consistent with self-concept </a:t>
            </a:r>
          </a:p>
          <a:p>
            <a:pPr eaLnBrk="1" hangingPunct="1"/>
            <a:r>
              <a:rPr lang="en-US" sz="2400" dirty="0" smtClean="0">
                <a:solidFill>
                  <a:srgbClr val="CC0000"/>
                </a:solidFill>
              </a:rPr>
              <a:t>Role playing facilitates development of vocational self-concept </a:t>
            </a:r>
          </a:p>
          <a:p>
            <a:pPr eaLnBrk="1" hangingPunct="1"/>
            <a:r>
              <a:rPr lang="en-US" sz="2400" dirty="0" smtClean="0">
                <a:solidFill>
                  <a:srgbClr val="CC0000"/>
                </a:solidFill>
              </a:rPr>
              <a:t>Reality testing solidifies vocational self-concept </a:t>
            </a:r>
          </a:p>
          <a:p>
            <a:pPr eaLnBrk="1" hangingPunct="1"/>
            <a:r>
              <a:rPr lang="en-US" sz="2400" dirty="0" smtClean="0">
                <a:solidFill>
                  <a:srgbClr val="CC0000"/>
                </a:solidFill>
              </a:rPr>
              <a:t>Self-concepts continue to develop over time, making career choices and adjusting to them lifelong tasks.</a:t>
            </a:r>
          </a:p>
          <a:p>
            <a:pPr eaLnBrk="1" hangingPunct="1"/>
            <a:endParaRPr lang="en-US" sz="2400" dirty="0" smtClean="0">
              <a:solidFill>
                <a:srgbClr val="CC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837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 calcmode="lin" valueType="num">
                                      <p:cBhvr>
                                        <p:cTn id="14" dur="500" fill="hold"/>
                                        <p:tgtEl>
                                          <p:spTgt spid="583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83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83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8371">
                                            <p:txEl>
                                              <p:pRg st="2" end="2"/>
                                            </p:txEl>
                                          </p:spTgt>
                                        </p:tgtEl>
                                        <p:attrNameLst>
                                          <p:attrName>style.visibility</p:attrName>
                                        </p:attrNameLst>
                                      </p:cBhvr>
                                      <p:to>
                                        <p:strVal val="visible"/>
                                      </p:to>
                                    </p:set>
                                    <p:anim calcmode="lin" valueType="num">
                                      <p:cBhvr>
                                        <p:cTn id="21" dur="500" fill="hold"/>
                                        <p:tgtEl>
                                          <p:spTgt spid="583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83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83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58371">
                                            <p:txEl>
                                              <p:pRg st="3" end="3"/>
                                            </p:txEl>
                                          </p:spTgt>
                                        </p:tgtEl>
                                        <p:attrNameLst>
                                          <p:attrName>style.visibility</p:attrName>
                                        </p:attrNameLst>
                                      </p:cBhvr>
                                      <p:to>
                                        <p:strVal val="visible"/>
                                      </p:to>
                                    </p:set>
                                    <p:anim calcmode="lin" valueType="num">
                                      <p:cBhvr>
                                        <p:cTn id="28" dur="500" fill="hold"/>
                                        <p:tgtEl>
                                          <p:spTgt spid="5837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837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837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58371">
                                            <p:txEl>
                                              <p:pRg st="4" end="4"/>
                                            </p:txEl>
                                          </p:spTgt>
                                        </p:tgtEl>
                                        <p:attrNameLst>
                                          <p:attrName>style.visibility</p:attrName>
                                        </p:attrNameLst>
                                      </p:cBhvr>
                                      <p:to>
                                        <p:strVal val="visible"/>
                                      </p:to>
                                    </p:set>
                                    <p:anim calcmode="lin" valueType="num">
                                      <p:cBhvr>
                                        <p:cTn id="35" dur="500" fill="hold"/>
                                        <p:tgtEl>
                                          <p:spTgt spid="5837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837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smtClean="0"/>
              <a:t>Assumptions of Super’s Theory</a:t>
            </a:r>
          </a:p>
        </p:txBody>
      </p:sp>
      <p:sp>
        <p:nvSpPr>
          <p:cNvPr id="8195" name="Rectangle 3"/>
          <p:cNvSpPr>
            <a:spLocks noGrp="1" noChangeArrowheads="1"/>
          </p:cNvSpPr>
          <p:nvPr>
            <p:ph type="body" idx="1"/>
          </p:nvPr>
        </p:nvSpPr>
        <p:spPr/>
        <p:txBody>
          <a:bodyPr/>
          <a:lstStyle/>
          <a:p>
            <a:pPr eaLnBrk="1" hangingPunct="1"/>
            <a:r>
              <a:rPr lang="en-US" smtClean="0"/>
              <a:t>Work satisfaction and life satisfactions depend on the extent to which the individual finds adequate outlets for abilities, needs, values, interests, personality traits, and self-concepts. </a:t>
            </a:r>
          </a:p>
          <a:p>
            <a:pPr eaLnBrk="1" hangingPunct="1"/>
            <a:r>
              <a:rPr lang="en-US" smtClean="0"/>
              <a:t>Work and occupation provide a focus for personality organization for most men and women, although for some persons this focus is peripheral or even nonexistent.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5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1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 calcmode="lin" valueType="num">
                                      <p:cBhvr>
                                        <p:cTn id="14" dur="500" fill="hold"/>
                                        <p:tgtEl>
                                          <p:spTgt spid="81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1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a:xfrm>
            <a:off x="838200" y="2362200"/>
            <a:ext cx="7693025" cy="4343400"/>
          </a:xfrm>
          <a:solidFill>
            <a:srgbClr val="FFB3CB"/>
          </a:solidFill>
        </p:spPr>
        <p:txBody>
          <a:bodyPr/>
          <a:lstStyle/>
          <a:p>
            <a:r>
              <a:rPr lang="en-US" sz="2400" dirty="0" smtClean="0"/>
              <a:t>Everyone has unique interests, abilities, needs, etc. that can be matched to occupations.</a:t>
            </a:r>
          </a:p>
          <a:p>
            <a:r>
              <a:rPr lang="en-US" sz="2400" dirty="0" smtClean="0"/>
              <a:t>Our career pattern is influenced by our history (parental, SES, exposure, skills, etc.).</a:t>
            </a:r>
          </a:p>
          <a:p>
            <a:r>
              <a:rPr lang="en-US" sz="2400" dirty="0" smtClean="0"/>
              <a:t>We are constantly changing – self-concepts change as we acquire experiences in life.</a:t>
            </a:r>
          </a:p>
          <a:p>
            <a:r>
              <a:rPr lang="en-US" sz="2400" dirty="0" smtClean="0"/>
              <a:t>Counseling process involves facilitating career maturity and aiding in reality testing (which helps develop self-concepts).</a:t>
            </a:r>
          </a:p>
          <a:p>
            <a:r>
              <a:rPr lang="en-US" sz="2400" dirty="0" smtClean="0"/>
              <a:t>Super illustrated the wide variety of factors influencing career development as a archway…..</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sz="3200" smtClean="0"/>
              <a:t>Super’s</a:t>
            </a:r>
            <a:br>
              <a:rPr lang="en-US" sz="3200" smtClean="0"/>
            </a:br>
            <a:r>
              <a:rPr lang="en-US" sz="3200" smtClean="0"/>
              <a:t>Archway</a:t>
            </a:r>
          </a:p>
        </p:txBody>
      </p:sp>
      <p:sp>
        <p:nvSpPr>
          <p:cNvPr id="16387" name="Rectangle 3"/>
          <p:cNvSpPr>
            <a:spLocks noGrp="1" noChangeArrowheads="1"/>
          </p:cNvSpPr>
          <p:nvPr>
            <p:ph type="body" idx="1"/>
          </p:nvPr>
        </p:nvSpPr>
        <p:spPr>
          <a:xfrm>
            <a:off x="838200" y="2362200"/>
            <a:ext cx="2743200" cy="3724275"/>
          </a:xfrm>
        </p:spPr>
        <p:txBody>
          <a:bodyPr/>
          <a:lstStyle/>
          <a:p>
            <a:pPr eaLnBrk="1" hangingPunct="1"/>
            <a:r>
              <a:rPr lang="en-US" sz="2400" smtClean="0"/>
              <a:t>A very comprehensive view of influences on career development.</a:t>
            </a:r>
          </a:p>
          <a:p>
            <a:pPr eaLnBrk="1" hangingPunct="1"/>
            <a:endParaRPr lang="en-US" sz="2400" smtClean="0"/>
          </a:p>
        </p:txBody>
      </p:sp>
      <p:pic>
        <p:nvPicPr>
          <p:cNvPr id="64516" name="Picture 4" descr="Super's Archway"/>
          <p:cNvPicPr>
            <a:picLocks noChangeAspect="1" noChangeArrowheads="1"/>
          </p:cNvPicPr>
          <p:nvPr/>
        </p:nvPicPr>
        <p:blipFill>
          <a:blip r:embed="rId2"/>
          <a:srcRect/>
          <a:stretch>
            <a:fillRect/>
          </a:stretch>
        </p:blipFill>
        <p:spPr bwMode="auto">
          <a:xfrm>
            <a:off x="4027488" y="0"/>
            <a:ext cx="5116512" cy="6858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1000"/>
                                        <p:tgtEl>
                                          <p:spTgt spid="64516"/>
                                        </p:tgtEl>
                                      </p:cBhvr>
                                    </p:animEffect>
                                    <p:anim calcmode="lin" valueType="num">
                                      <p:cBhvr>
                                        <p:cTn id="8" dur="1000" fill="hold"/>
                                        <p:tgtEl>
                                          <p:spTgt spid="64516"/>
                                        </p:tgtEl>
                                        <p:attrNameLst>
                                          <p:attrName>ppt_x</p:attrName>
                                        </p:attrNameLst>
                                      </p:cBhvr>
                                      <p:tavLst>
                                        <p:tav tm="0">
                                          <p:val>
                                            <p:strVal val="#ppt_x"/>
                                          </p:val>
                                        </p:tav>
                                        <p:tav tm="100000">
                                          <p:val>
                                            <p:strVal val="#ppt_x"/>
                                          </p:val>
                                        </p:tav>
                                      </p:tavLst>
                                    </p:anim>
                                    <p:anim calcmode="lin" valueType="num">
                                      <p:cBhvr>
                                        <p:cTn id="9" dur="1000" fill="hold"/>
                                        <p:tgtEl>
                                          <p:spTgt spid="645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smtClean="0"/>
              <a:t>Life Span</a:t>
            </a:r>
          </a:p>
        </p:txBody>
      </p:sp>
      <p:sp>
        <p:nvSpPr>
          <p:cNvPr id="9219" name="Rectangle 3"/>
          <p:cNvSpPr>
            <a:spLocks noGrp="1" noChangeArrowheads="1"/>
          </p:cNvSpPr>
          <p:nvPr>
            <p:ph type="body" idx="1"/>
          </p:nvPr>
        </p:nvSpPr>
        <p:spPr/>
        <p:txBody>
          <a:bodyPr/>
          <a:lstStyle/>
          <a:p>
            <a:pPr algn="ctr" eaLnBrk="1" hangingPunct="1">
              <a:buFont typeface="Wingdings" pitchFamily="2" charset="2"/>
              <a:buNone/>
            </a:pPr>
            <a:r>
              <a:rPr lang="en-US" sz="2400" b="1" u="sng" dirty="0" smtClean="0"/>
              <a:t>5 Stages</a:t>
            </a:r>
          </a:p>
          <a:p>
            <a:pPr eaLnBrk="1" hangingPunct="1"/>
            <a:r>
              <a:rPr lang="en-US" sz="2400" b="1" i="1" dirty="0" smtClean="0"/>
              <a:t>Growth</a:t>
            </a:r>
            <a:r>
              <a:rPr lang="en-US" sz="2400" dirty="0" smtClean="0"/>
              <a:t> - fantasy, interests, capacities</a:t>
            </a:r>
          </a:p>
          <a:p>
            <a:pPr lvl="1" eaLnBrk="1" hangingPunct="1"/>
            <a:r>
              <a:rPr lang="en-US" sz="2000" dirty="0" smtClean="0"/>
              <a:t>Innate curiosity, fantasizing, acquiring information about interests and their own abilities</a:t>
            </a:r>
          </a:p>
          <a:p>
            <a:pPr eaLnBrk="1" hangingPunct="1"/>
            <a:r>
              <a:rPr lang="en-US" sz="2400" b="1" i="1" dirty="0" smtClean="0"/>
              <a:t>Exploration</a:t>
            </a:r>
            <a:r>
              <a:rPr lang="en-US" sz="2400" dirty="0" smtClean="0"/>
              <a:t> - crystallizing, specifying, implementing</a:t>
            </a:r>
          </a:p>
          <a:p>
            <a:pPr lvl="1" eaLnBrk="1" hangingPunct="1"/>
            <a:r>
              <a:rPr lang="en-US" sz="2000" dirty="0" smtClean="0"/>
              <a:t>Crystallizing is clarifying the type of work they would enjoy.</a:t>
            </a:r>
          </a:p>
          <a:p>
            <a:pPr lvl="1" eaLnBrk="1" hangingPunct="1"/>
            <a:r>
              <a:rPr lang="en-US" sz="2000" dirty="0" smtClean="0"/>
              <a:t>Specifying refers to making judgments about which specific jobs fit them.</a:t>
            </a:r>
          </a:p>
          <a:p>
            <a:pPr lvl="1" eaLnBrk="1" hangingPunct="1"/>
            <a:r>
              <a:rPr lang="en-US" sz="2000" dirty="0" smtClean="0"/>
              <a:t>Implementing refers to taking steps toward getting started in one’s chosen field.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p:cTn id="7"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219">
                                            <p:txEl>
                                              <p:pRg st="1" end="1"/>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p:cTn id="13"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92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 calcmode="lin" valueType="num">
                                      <p:cBhvr>
                                        <p:cTn id="20"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9219">
                                            <p:txEl>
                                              <p:pRg st="3" end="3"/>
                                            </p:txEl>
                                          </p:spTgt>
                                        </p:tgtEl>
                                      </p:cBhvr>
                                    </p:animEffect>
                                  </p:childTnLst>
                                </p:cTn>
                              </p:par>
                            </p:childTnLst>
                          </p:cTn>
                        </p:par>
                        <p:par>
                          <p:cTn id="23" fill="hold">
                            <p:stCondLst>
                              <p:cond delay="500"/>
                            </p:stCondLst>
                            <p:childTnLst>
                              <p:par>
                                <p:cTn id="24" presetID="53" presetClass="entr" presetSubtype="0" fill="hold" nodeType="afterEffect">
                                  <p:stCondLst>
                                    <p:cond delay="0"/>
                                  </p:stCondLst>
                                  <p:childTnLst>
                                    <p:set>
                                      <p:cBhvr>
                                        <p:cTn id="25" dur="1" fill="hold">
                                          <p:stCondLst>
                                            <p:cond delay="0"/>
                                          </p:stCondLst>
                                        </p:cTn>
                                        <p:tgtEl>
                                          <p:spTgt spid="9219">
                                            <p:txEl>
                                              <p:pRg st="4" end="4"/>
                                            </p:txEl>
                                          </p:spTgt>
                                        </p:tgtEl>
                                        <p:attrNameLst>
                                          <p:attrName>style.visibility</p:attrName>
                                        </p:attrNameLst>
                                      </p:cBhvr>
                                      <p:to>
                                        <p:strVal val="visible"/>
                                      </p:to>
                                    </p:set>
                                    <p:anim calcmode="lin" valueType="num">
                                      <p:cBhvr>
                                        <p:cTn id="26"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9219">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9219">
                                            <p:txEl>
                                              <p:pRg st="4" end="4"/>
                                            </p:txEl>
                                          </p:spTgt>
                                        </p:tgtEl>
                                      </p:cBhvr>
                                    </p:animEffect>
                                  </p:childTnLst>
                                </p:cTn>
                              </p:par>
                            </p:childTnLst>
                          </p:cTn>
                        </p:par>
                        <p:par>
                          <p:cTn id="29" fill="hold">
                            <p:stCondLst>
                              <p:cond delay="1000"/>
                            </p:stCondLst>
                            <p:childTnLst>
                              <p:par>
                                <p:cTn id="30" presetID="53" presetClass="entr" presetSubtype="0" fill="hold" nodeType="after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 calcmode="lin" valueType="num">
                                      <p:cBhvr>
                                        <p:cTn id="32" dur="500" fill="hold"/>
                                        <p:tgtEl>
                                          <p:spTgt spid="921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9219">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9219">
                                            <p:txEl>
                                              <p:pRg st="5" end="5"/>
                                            </p:txEl>
                                          </p:spTgt>
                                        </p:tgtEl>
                                      </p:cBhvr>
                                    </p:animEffect>
                                  </p:childTnLst>
                                </p:cTn>
                              </p:par>
                            </p:childTnLst>
                          </p:cTn>
                        </p:par>
                        <p:par>
                          <p:cTn id="35" fill="hold">
                            <p:stCondLst>
                              <p:cond delay="1500"/>
                            </p:stCondLst>
                            <p:childTnLst>
                              <p:par>
                                <p:cTn id="36" presetID="53" presetClass="entr" presetSubtype="0" fill="hold" nodeType="afterEffect">
                                  <p:stCondLst>
                                    <p:cond delay="0"/>
                                  </p:stCondLst>
                                  <p:childTnLst>
                                    <p:set>
                                      <p:cBhvr>
                                        <p:cTn id="37" dur="1" fill="hold">
                                          <p:stCondLst>
                                            <p:cond delay="0"/>
                                          </p:stCondLst>
                                        </p:cTn>
                                        <p:tgtEl>
                                          <p:spTgt spid="9219">
                                            <p:txEl>
                                              <p:pRg st="6" end="6"/>
                                            </p:txEl>
                                          </p:spTgt>
                                        </p:tgtEl>
                                        <p:attrNameLst>
                                          <p:attrName>style.visibility</p:attrName>
                                        </p:attrNameLst>
                                      </p:cBhvr>
                                      <p:to>
                                        <p:strVal val="visible"/>
                                      </p:to>
                                    </p:set>
                                    <p:anim calcmode="lin" valueType="num">
                                      <p:cBhvr>
                                        <p:cTn id="38" dur="500" fill="hold"/>
                                        <p:tgtEl>
                                          <p:spTgt spid="9219">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9219">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smtClean="0"/>
              <a:t>Developmental Theories</a:t>
            </a:r>
          </a:p>
        </p:txBody>
      </p:sp>
      <p:sp>
        <p:nvSpPr>
          <p:cNvPr id="4099" name="Rectangle 3"/>
          <p:cNvSpPr>
            <a:spLocks noGrp="1" noChangeArrowheads="1"/>
          </p:cNvSpPr>
          <p:nvPr>
            <p:ph type="body" idx="1"/>
          </p:nvPr>
        </p:nvSpPr>
        <p:spPr/>
        <p:txBody>
          <a:bodyPr/>
          <a:lstStyle/>
          <a:p>
            <a:pPr eaLnBrk="1" hangingPunct="1"/>
            <a:r>
              <a:rPr lang="en-US" altLang="zh-TW" smtClean="0">
                <a:ea typeface="新細明體" pitchFamily="18" charset="-120"/>
              </a:rPr>
              <a:t>Developmental theorists see change as sequential, cumulative, rational, and hierarchical in nature.</a:t>
            </a:r>
          </a:p>
          <a:p>
            <a:pPr lvl="1" eaLnBrk="1" hangingPunct="1"/>
            <a:r>
              <a:rPr lang="en-US" altLang="zh-TW" smtClean="0">
                <a:ea typeface="新細明體" pitchFamily="18" charset="-120"/>
              </a:rPr>
              <a:t>Happens across stages in a predictable way.</a:t>
            </a:r>
          </a:p>
          <a:p>
            <a:pPr lvl="1" eaLnBrk="1" hangingPunct="1"/>
            <a:r>
              <a:rPr lang="en-US" altLang="zh-TW" smtClean="0">
                <a:ea typeface="新細明體" pitchFamily="18" charset="-120"/>
              </a:rPr>
              <a:t>Progression through these stages affects eventual career choice.</a:t>
            </a:r>
          </a:p>
          <a:p>
            <a:pPr eaLnBrk="1" hangingPunct="1">
              <a:buFont typeface="Wingdings" pitchFamily="2" charset="2"/>
              <a:buNone/>
            </a:pPr>
            <a:endParaRPr lang="en-US" smtClean="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smtClean="0"/>
              <a:t>Life Span</a:t>
            </a:r>
          </a:p>
        </p:txBody>
      </p:sp>
      <p:sp>
        <p:nvSpPr>
          <p:cNvPr id="9219" name="Rectangle 3"/>
          <p:cNvSpPr>
            <a:spLocks noGrp="1" noChangeArrowheads="1"/>
          </p:cNvSpPr>
          <p:nvPr>
            <p:ph type="body" idx="1"/>
          </p:nvPr>
        </p:nvSpPr>
        <p:spPr/>
        <p:txBody>
          <a:bodyPr/>
          <a:lstStyle/>
          <a:p>
            <a:pPr algn="ctr" eaLnBrk="1" hangingPunct="1">
              <a:buFont typeface="Wingdings" pitchFamily="2" charset="2"/>
              <a:buNone/>
            </a:pPr>
            <a:r>
              <a:rPr lang="en-US" sz="2400" b="1" u="sng" dirty="0" smtClean="0"/>
              <a:t>5 Stages</a:t>
            </a:r>
          </a:p>
          <a:p>
            <a:pPr eaLnBrk="1" hangingPunct="1"/>
            <a:r>
              <a:rPr lang="en-US" sz="2400" b="1" i="1" dirty="0" smtClean="0"/>
              <a:t>Establishment</a:t>
            </a:r>
            <a:r>
              <a:rPr lang="en-US" sz="2400" dirty="0" smtClean="0"/>
              <a:t> - stabilizing, consolidating, advancing</a:t>
            </a:r>
          </a:p>
          <a:p>
            <a:pPr lvl="1" eaLnBrk="1" hangingPunct="1"/>
            <a:r>
              <a:rPr lang="en-US" sz="2000" dirty="0" smtClean="0"/>
              <a:t>Consolidating refers to becoming a dependable worker, building a reputation</a:t>
            </a:r>
          </a:p>
          <a:p>
            <a:pPr eaLnBrk="1" hangingPunct="1"/>
            <a:r>
              <a:rPr lang="en-US" sz="2400" b="1" i="1" dirty="0" smtClean="0"/>
              <a:t>Maintenance -</a:t>
            </a:r>
            <a:r>
              <a:rPr lang="en-US" sz="2400" dirty="0" smtClean="0"/>
              <a:t> holding, updating, innovating</a:t>
            </a:r>
          </a:p>
          <a:p>
            <a:pPr eaLnBrk="1" hangingPunct="1"/>
            <a:r>
              <a:rPr lang="en-US" sz="2400" b="1" i="1" dirty="0" smtClean="0"/>
              <a:t>Disengagement</a:t>
            </a:r>
            <a:r>
              <a:rPr lang="en-US" sz="2400" dirty="0" smtClean="0"/>
              <a:t> - decelerating, retirement planning, retirement living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p:cTn id="7"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219">
                                            <p:txEl>
                                              <p:pRg st="1" end="1"/>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p:cTn id="13"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92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 calcmode="lin" valueType="num">
                                      <p:cBhvr>
                                        <p:cTn id="20"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calcmode="lin" valueType="num">
                                      <p:cBhvr>
                                        <p:cTn id="27"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9219">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smtClean="0"/>
              <a:t>Life Span</a:t>
            </a:r>
          </a:p>
        </p:txBody>
      </p:sp>
      <p:pic>
        <p:nvPicPr>
          <p:cNvPr id="5" name="Content Placeholder 4" descr="Super - life stages cycle"/>
          <p:cNvPicPr>
            <a:picLocks noGrp="1" noChangeAspect="1" noChangeArrowheads="1"/>
          </p:cNvPicPr>
          <p:nvPr>
            <p:ph idx="1"/>
          </p:nvPr>
        </p:nvPicPr>
        <p:blipFill>
          <a:blip r:embed="rId2"/>
          <a:srcRect t="3333" b="13518"/>
          <a:stretch>
            <a:fillRect/>
          </a:stretch>
        </p:blipFill>
        <p:spPr bwMode="auto">
          <a:xfrm>
            <a:off x="4131944" y="228600"/>
            <a:ext cx="5012056" cy="6419594"/>
          </a:xfrm>
          <a:prstGeom prst="rect">
            <a:avLst/>
          </a:prstGeom>
          <a:noFill/>
          <a:ln w="9525">
            <a:noFill/>
            <a:miter lim="800000"/>
            <a:headEnd/>
            <a:tailEnd/>
          </a:ln>
        </p:spPr>
      </p:pic>
      <p:sp>
        <p:nvSpPr>
          <p:cNvPr id="6" name="Rectangle 5"/>
          <p:cNvSpPr/>
          <p:nvPr/>
        </p:nvSpPr>
        <p:spPr bwMode="auto">
          <a:xfrm>
            <a:off x="4191000" y="228600"/>
            <a:ext cx="1752600" cy="1143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4114800" y="1219200"/>
            <a:ext cx="1066800" cy="4572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8066461" y="1066800"/>
            <a:ext cx="1136850" cy="246221"/>
          </a:xfrm>
          <a:prstGeom prst="rect">
            <a:avLst/>
          </a:prstGeom>
          <a:noFill/>
        </p:spPr>
        <p:txBody>
          <a:bodyPr wrap="none" rtlCol="0">
            <a:spAutoFit/>
          </a:bodyPr>
          <a:lstStyle/>
          <a:p>
            <a:r>
              <a:rPr lang="en-US" sz="1000" b="1" dirty="0" smtClean="0">
                <a:solidFill>
                  <a:srgbClr val="000000"/>
                </a:solidFill>
              </a:rPr>
              <a:t>Disengagement</a:t>
            </a:r>
            <a:endParaRPr lang="en-US" sz="1000" b="1" dirty="0">
              <a:solidFill>
                <a:srgbClr val="000000"/>
              </a:solidFill>
            </a:endParaRPr>
          </a:p>
        </p:txBody>
      </p:sp>
      <p:sp>
        <p:nvSpPr>
          <p:cNvPr id="9" name="Rectangle 8"/>
          <p:cNvSpPr/>
          <p:nvPr/>
        </p:nvSpPr>
        <p:spPr bwMode="auto">
          <a:xfrm>
            <a:off x="8153400" y="838200"/>
            <a:ext cx="533400" cy="2286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838200" y="3124200"/>
            <a:ext cx="3373552" cy="1477328"/>
          </a:xfrm>
          <a:prstGeom prst="rect">
            <a:avLst/>
          </a:prstGeom>
          <a:noFill/>
        </p:spPr>
        <p:txBody>
          <a:bodyPr wrap="square" rtlCol="0">
            <a:spAutoFit/>
          </a:bodyPr>
          <a:lstStyle/>
          <a:p>
            <a:r>
              <a:rPr lang="en-US" dirty="0" smtClean="0"/>
              <a:t>As Super developed his theory, he noted that the stages repeat in cycles at transitional points.  He moved to a concept of “cycling and recycling.”</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smtClean="0"/>
              <a:t>Life Space</a:t>
            </a:r>
          </a:p>
        </p:txBody>
      </p:sp>
      <p:sp>
        <p:nvSpPr>
          <p:cNvPr id="18435" name="Rectangle 3"/>
          <p:cNvSpPr>
            <a:spLocks noGrp="1" noChangeArrowheads="1"/>
          </p:cNvSpPr>
          <p:nvPr>
            <p:ph type="body" idx="1"/>
          </p:nvPr>
        </p:nvSpPr>
        <p:spPr/>
        <p:txBody>
          <a:bodyPr/>
          <a:lstStyle/>
          <a:p>
            <a:pPr eaLnBrk="1" hangingPunct="1">
              <a:buFont typeface="Wingdings" pitchFamily="2" charset="2"/>
              <a:buNone/>
            </a:pPr>
            <a:r>
              <a:rPr lang="en-US" i="1" dirty="0" smtClean="0">
                <a:solidFill>
                  <a:srgbClr val="FF0000"/>
                </a:solidFill>
              </a:rPr>
              <a:t>While workers are busy earning a living, they are also busy living a life.</a:t>
            </a:r>
          </a:p>
          <a:p>
            <a:pPr eaLnBrk="1" hangingPunct="1"/>
            <a:r>
              <a:rPr lang="en-US" dirty="0" smtClean="0"/>
              <a:t>The simultaneous combination of life roles we play constitutes the </a:t>
            </a:r>
            <a:r>
              <a:rPr lang="en-US" u="sng" dirty="0" smtClean="0"/>
              <a:t>life style</a:t>
            </a:r>
            <a:r>
              <a:rPr lang="en-US" dirty="0" smtClean="0"/>
              <a:t>; </a:t>
            </a:r>
          </a:p>
          <a:p>
            <a:pPr eaLnBrk="1" hangingPunct="1"/>
            <a:r>
              <a:rPr lang="en-US" dirty="0" smtClean="0"/>
              <a:t>The sequential combination of life roles structures the </a:t>
            </a:r>
            <a:r>
              <a:rPr lang="en-US" u="sng" dirty="0" smtClean="0"/>
              <a:t>life space.</a:t>
            </a:r>
            <a:r>
              <a:rPr lang="en-US" dirty="0" smtClean="0"/>
              <a:t> </a:t>
            </a:r>
          </a:p>
          <a:p>
            <a:pPr eaLnBrk="1" hangingPunct="1"/>
            <a:r>
              <a:rPr lang="en-US" dirty="0" smtClean="0"/>
              <a:t>The total structure is the </a:t>
            </a:r>
            <a:r>
              <a:rPr lang="en-US" u="sng" dirty="0" smtClean="0"/>
              <a:t>career pattern</a:t>
            </a:r>
            <a:r>
              <a:rPr lang="en-US" dirty="0" smtClean="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lstStyle/>
          <a:p>
            <a:pPr eaLnBrk="1" hangingPunct="1"/>
            <a:r>
              <a:rPr lang="en-US" smtClean="0"/>
              <a:t>Life Roles</a:t>
            </a:r>
          </a:p>
        </p:txBody>
      </p:sp>
      <p:sp>
        <p:nvSpPr>
          <p:cNvPr id="12291" name="Rectangle 3"/>
          <p:cNvSpPr>
            <a:spLocks noGrp="1" noChangeArrowheads="1"/>
          </p:cNvSpPr>
          <p:nvPr>
            <p:ph type="body" idx="1"/>
          </p:nvPr>
        </p:nvSpPr>
        <p:spPr/>
        <p:txBody>
          <a:bodyPr/>
          <a:lstStyle/>
          <a:p>
            <a:pPr eaLnBrk="1" hangingPunct="1">
              <a:lnSpc>
                <a:spcPct val="90000"/>
              </a:lnSpc>
            </a:pPr>
            <a:r>
              <a:rPr lang="en-US" smtClean="0"/>
              <a:t>People tend to play some or all of nine major roles: </a:t>
            </a:r>
          </a:p>
          <a:p>
            <a:pPr lvl="1" eaLnBrk="1" hangingPunct="1">
              <a:lnSpc>
                <a:spcPct val="90000"/>
              </a:lnSpc>
            </a:pPr>
            <a:r>
              <a:rPr lang="en-US" sz="2000" smtClean="0"/>
              <a:t>Son or daughter</a:t>
            </a:r>
          </a:p>
          <a:p>
            <a:pPr lvl="1" eaLnBrk="1" hangingPunct="1">
              <a:lnSpc>
                <a:spcPct val="90000"/>
              </a:lnSpc>
            </a:pPr>
            <a:r>
              <a:rPr lang="en-US" sz="2000" smtClean="0"/>
              <a:t>Student</a:t>
            </a:r>
          </a:p>
          <a:p>
            <a:pPr lvl="1" eaLnBrk="1" hangingPunct="1">
              <a:lnSpc>
                <a:spcPct val="90000"/>
              </a:lnSpc>
            </a:pPr>
            <a:r>
              <a:rPr lang="en-US" sz="2000" smtClean="0"/>
              <a:t>Leisurite</a:t>
            </a:r>
          </a:p>
          <a:p>
            <a:pPr lvl="1" eaLnBrk="1" hangingPunct="1">
              <a:lnSpc>
                <a:spcPct val="90000"/>
              </a:lnSpc>
            </a:pPr>
            <a:r>
              <a:rPr lang="en-US" sz="2000" smtClean="0"/>
              <a:t>Citizen</a:t>
            </a:r>
          </a:p>
          <a:p>
            <a:pPr lvl="1" eaLnBrk="1" hangingPunct="1">
              <a:lnSpc>
                <a:spcPct val="90000"/>
              </a:lnSpc>
            </a:pPr>
            <a:r>
              <a:rPr lang="en-US" sz="2000" smtClean="0"/>
              <a:t>Worker </a:t>
            </a:r>
          </a:p>
          <a:p>
            <a:pPr lvl="1" eaLnBrk="1" hangingPunct="1">
              <a:lnSpc>
                <a:spcPct val="90000"/>
              </a:lnSpc>
            </a:pPr>
            <a:r>
              <a:rPr lang="en-US" sz="2000" smtClean="0"/>
              <a:t>Spouse (Partner)</a:t>
            </a:r>
          </a:p>
          <a:p>
            <a:pPr lvl="1" eaLnBrk="1" hangingPunct="1">
              <a:lnSpc>
                <a:spcPct val="90000"/>
              </a:lnSpc>
            </a:pPr>
            <a:r>
              <a:rPr lang="en-US" sz="2000" smtClean="0"/>
              <a:t>Homemaker</a:t>
            </a:r>
          </a:p>
          <a:p>
            <a:pPr lvl="1" eaLnBrk="1" hangingPunct="1">
              <a:lnSpc>
                <a:spcPct val="90000"/>
              </a:lnSpc>
            </a:pPr>
            <a:r>
              <a:rPr lang="en-US" sz="2000" smtClean="0"/>
              <a:t>Parent</a:t>
            </a:r>
          </a:p>
          <a:p>
            <a:pPr lvl="1" eaLnBrk="1" hangingPunct="1">
              <a:lnSpc>
                <a:spcPct val="90000"/>
              </a:lnSpc>
            </a:pPr>
            <a:r>
              <a:rPr lang="en-US" sz="2000" smtClean="0"/>
              <a:t>Pensioner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 calcmode="lin" valueType="num">
                                      <p:cBhvr>
                                        <p:cTn id="7" dur="10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229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2291">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12291">
                                            <p:txEl>
                                              <p:pRg st="1" end="1"/>
                                            </p:txEl>
                                          </p:spTgt>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 calcmode="lin" valueType="num">
                                      <p:cBhvr>
                                        <p:cTn id="14" dur="10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2291">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12291">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12291">
                                            <p:txEl>
                                              <p:pRg st="2" end="2"/>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2291">
                                            <p:txEl>
                                              <p:pRg st="3" end="3"/>
                                            </p:txEl>
                                          </p:spTgt>
                                        </p:tgtEl>
                                        <p:attrNameLst>
                                          <p:attrName>style.visibility</p:attrName>
                                        </p:attrNameLst>
                                      </p:cBhvr>
                                      <p:to>
                                        <p:strVal val="visible"/>
                                      </p:to>
                                    </p:set>
                                    <p:anim calcmode="lin" valueType="num">
                                      <p:cBhvr>
                                        <p:cTn id="21" dur="10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2291">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2291">
                                            <p:txEl>
                                              <p:pRg st="3" end="3"/>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291">
                                            <p:txEl>
                                              <p:pRg st="4" end="4"/>
                                            </p:txEl>
                                          </p:spTgt>
                                        </p:tgtEl>
                                        <p:attrNameLst>
                                          <p:attrName>style.visibility</p:attrName>
                                        </p:attrNameLst>
                                      </p:cBhvr>
                                      <p:to>
                                        <p:strVal val="visible"/>
                                      </p:to>
                                    </p:set>
                                    <p:anim calcmode="lin" valueType="num">
                                      <p:cBhvr>
                                        <p:cTn id="28" dur="10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12291">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12291">
                                            <p:txEl>
                                              <p:pRg st="4" end="4"/>
                                            </p:txEl>
                                          </p:spTgt>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2291">
                                            <p:txEl>
                                              <p:pRg st="5" end="5"/>
                                            </p:txEl>
                                          </p:spTgt>
                                        </p:tgtEl>
                                        <p:attrNameLst>
                                          <p:attrName>style.visibility</p:attrName>
                                        </p:attrNameLst>
                                      </p:cBhvr>
                                      <p:to>
                                        <p:strVal val="visible"/>
                                      </p:to>
                                    </p:set>
                                    <p:anim calcmode="lin" valueType="num">
                                      <p:cBhvr>
                                        <p:cTn id="35" dur="10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12291">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12291">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12291">
                                            <p:txEl>
                                              <p:pRg st="5" end="5"/>
                                            </p:txEl>
                                          </p:spTgt>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 calcmode="lin" valueType="num">
                                      <p:cBhvr>
                                        <p:cTn id="42" dur="10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1229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12291">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12291">
                                            <p:txEl>
                                              <p:pRg st="6" end="6"/>
                                            </p:txEl>
                                          </p:spTgt>
                                        </p:tgtEl>
                                      </p:cBhvr>
                                    </p:animEffect>
                                  </p:childTnLst>
                                </p:cTn>
                              </p:par>
                            </p:childTnLst>
                          </p:cTn>
                        </p:par>
                        <p:par>
                          <p:cTn id="46" fill="hold">
                            <p:stCondLst>
                              <p:cond delay="6000"/>
                            </p:stCondLst>
                            <p:childTnLst>
                              <p:par>
                                <p:cTn id="47" presetID="31" presetClass="entr" presetSubtype="0" fill="hold" nodeType="afterEffect">
                                  <p:stCondLst>
                                    <p:cond delay="0"/>
                                  </p:stCondLst>
                                  <p:childTnLst>
                                    <p:set>
                                      <p:cBhvr>
                                        <p:cTn id="48" dur="1" fill="hold">
                                          <p:stCondLst>
                                            <p:cond delay="0"/>
                                          </p:stCondLst>
                                        </p:cTn>
                                        <p:tgtEl>
                                          <p:spTgt spid="12291">
                                            <p:txEl>
                                              <p:pRg st="7" end="7"/>
                                            </p:txEl>
                                          </p:spTgt>
                                        </p:tgtEl>
                                        <p:attrNameLst>
                                          <p:attrName>style.visibility</p:attrName>
                                        </p:attrNameLst>
                                      </p:cBhvr>
                                      <p:to>
                                        <p:strVal val="visible"/>
                                      </p:to>
                                    </p:set>
                                    <p:anim calcmode="lin" valueType="num">
                                      <p:cBhvr>
                                        <p:cTn id="49" dur="1000" fill="hold"/>
                                        <p:tgtEl>
                                          <p:spTgt spid="1229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1229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12291">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12291">
                                            <p:txEl>
                                              <p:pRg st="7" end="7"/>
                                            </p:txEl>
                                          </p:spTgt>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2291">
                                            <p:txEl>
                                              <p:pRg st="8" end="8"/>
                                            </p:txEl>
                                          </p:spTgt>
                                        </p:tgtEl>
                                        <p:attrNameLst>
                                          <p:attrName>style.visibility</p:attrName>
                                        </p:attrNameLst>
                                      </p:cBhvr>
                                      <p:to>
                                        <p:strVal val="visible"/>
                                      </p:to>
                                    </p:set>
                                    <p:anim calcmode="lin" valueType="num">
                                      <p:cBhvr>
                                        <p:cTn id="56" dur="1000" fill="hold"/>
                                        <p:tgtEl>
                                          <p:spTgt spid="12291">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12291">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12291">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12291">
                                            <p:txEl>
                                              <p:pRg st="8" end="8"/>
                                            </p:txEl>
                                          </p:spTgt>
                                        </p:tgtEl>
                                      </p:cBhvr>
                                    </p:animEffect>
                                  </p:childTnLst>
                                </p:cTn>
                              </p:par>
                            </p:childTnLst>
                          </p:cTn>
                        </p:par>
                        <p:par>
                          <p:cTn id="60" fill="hold">
                            <p:stCondLst>
                              <p:cond delay="8000"/>
                            </p:stCondLst>
                            <p:childTnLst>
                              <p:par>
                                <p:cTn id="61" presetID="31" presetClass="entr" presetSubtype="0" fill="hold" nodeType="afterEffect">
                                  <p:stCondLst>
                                    <p:cond delay="0"/>
                                  </p:stCondLst>
                                  <p:childTnLst>
                                    <p:set>
                                      <p:cBhvr>
                                        <p:cTn id="62" dur="1" fill="hold">
                                          <p:stCondLst>
                                            <p:cond delay="0"/>
                                          </p:stCondLst>
                                        </p:cTn>
                                        <p:tgtEl>
                                          <p:spTgt spid="12291">
                                            <p:txEl>
                                              <p:pRg st="9" end="9"/>
                                            </p:txEl>
                                          </p:spTgt>
                                        </p:tgtEl>
                                        <p:attrNameLst>
                                          <p:attrName>style.visibility</p:attrName>
                                        </p:attrNameLst>
                                      </p:cBhvr>
                                      <p:to>
                                        <p:strVal val="visible"/>
                                      </p:to>
                                    </p:set>
                                    <p:anim calcmode="lin" valueType="num">
                                      <p:cBhvr>
                                        <p:cTn id="63" dur="1000" fill="hold"/>
                                        <p:tgtEl>
                                          <p:spTgt spid="12291">
                                            <p:txEl>
                                              <p:pRg st="9" end="9"/>
                                            </p:txEl>
                                          </p:spTgt>
                                        </p:tgtEl>
                                        <p:attrNameLst>
                                          <p:attrName>ppt_w</p:attrName>
                                        </p:attrNameLst>
                                      </p:cBhvr>
                                      <p:tavLst>
                                        <p:tav tm="0">
                                          <p:val>
                                            <p:fltVal val="0"/>
                                          </p:val>
                                        </p:tav>
                                        <p:tav tm="100000">
                                          <p:val>
                                            <p:strVal val="#ppt_w"/>
                                          </p:val>
                                        </p:tav>
                                      </p:tavLst>
                                    </p:anim>
                                    <p:anim calcmode="lin" valueType="num">
                                      <p:cBhvr>
                                        <p:cTn id="64" dur="1000" fill="hold"/>
                                        <p:tgtEl>
                                          <p:spTgt spid="12291">
                                            <p:txEl>
                                              <p:pRg st="9" end="9"/>
                                            </p:txEl>
                                          </p:spTgt>
                                        </p:tgtEl>
                                        <p:attrNameLst>
                                          <p:attrName>ppt_h</p:attrName>
                                        </p:attrNameLst>
                                      </p:cBhvr>
                                      <p:tavLst>
                                        <p:tav tm="0">
                                          <p:val>
                                            <p:fltVal val="0"/>
                                          </p:val>
                                        </p:tav>
                                        <p:tav tm="100000">
                                          <p:val>
                                            <p:strVal val="#ppt_h"/>
                                          </p:val>
                                        </p:tav>
                                      </p:tavLst>
                                    </p:anim>
                                    <p:anim calcmode="lin" valueType="num">
                                      <p:cBhvr>
                                        <p:cTn id="65" dur="1000" fill="hold"/>
                                        <p:tgtEl>
                                          <p:spTgt spid="12291">
                                            <p:txEl>
                                              <p:pRg st="9" end="9"/>
                                            </p:txEl>
                                          </p:spTgt>
                                        </p:tgtEl>
                                        <p:attrNameLst>
                                          <p:attrName>style.rotation</p:attrName>
                                        </p:attrNameLst>
                                      </p:cBhvr>
                                      <p:tavLst>
                                        <p:tav tm="0">
                                          <p:val>
                                            <p:fltVal val="90"/>
                                          </p:val>
                                        </p:tav>
                                        <p:tav tm="100000">
                                          <p:val>
                                            <p:fltVal val="0"/>
                                          </p:val>
                                        </p:tav>
                                      </p:tavLst>
                                    </p:anim>
                                    <p:animEffect transition="in" filter="fade">
                                      <p:cBhvr>
                                        <p:cTn id="66" dur="1000"/>
                                        <p:tgtEl>
                                          <p:spTgt spid="122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smtClean="0"/>
              <a:t>Life Roles</a:t>
            </a:r>
          </a:p>
        </p:txBody>
      </p:sp>
      <p:sp>
        <p:nvSpPr>
          <p:cNvPr id="21507" name="Rectangle 3"/>
          <p:cNvSpPr>
            <a:spLocks noGrp="1" noChangeArrowheads="1"/>
          </p:cNvSpPr>
          <p:nvPr>
            <p:ph type="body" idx="1"/>
          </p:nvPr>
        </p:nvSpPr>
        <p:spPr/>
        <p:txBody>
          <a:bodyPr/>
          <a:lstStyle/>
          <a:p>
            <a:pPr eaLnBrk="1" hangingPunct="1"/>
            <a:r>
              <a:rPr lang="en-US" smtClean="0"/>
              <a:t>The theaters for these life roles are the</a:t>
            </a:r>
          </a:p>
          <a:p>
            <a:pPr lvl="1" eaLnBrk="1" hangingPunct="1"/>
            <a:r>
              <a:rPr lang="en-US" smtClean="0"/>
              <a:t>home,</a:t>
            </a:r>
          </a:p>
          <a:p>
            <a:pPr lvl="1" eaLnBrk="1" hangingPunct="1"/>
            <a:r>
              <a:rPr lang="en-US" smtClean="0"/>
              <a:t>school,</a:t>
            </a:r>
          </a:p>
          <a:p>
            <a:pPr lvl="1" eaLnBrk="1" hangingPunct="1"/>
            <a:r>
              <a:rPr lang="en-US" smtClean="0"/>
              <a:t>workplace, and</a:t>
            </a:r>
          </a:p>
          <a:p>
            <a:pPr lvl="1" eaLnBrk="1" hangingPunct="1"/>
            <a:r>
              <a:rPr lang="en-US" smtClean="0"/>
              <a:t>community.</a:t>
            </a:r>
          </a:p>
          <a:p>
            <a:pPr lvl="1" eaLnBrk="1" hangingPunct="1"/>
            <a:endParaRPr lang="en-US" smtClean="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US" smtClean="0"/>
              <a:t>Life Space</a:t>
            </a:r>
            <a:endParaRPr lang="en-US" sz="2400" smtClean="0"/>
          </a:p>
        </p:txBody>
      </p:sp>
      <p:sp>
        <p:nvSpPr>
          <p:cNvPr id="19459" name="Rectangle 3"/>
          <p:cNvSpPr>
            <a:spLocks noGrp="1" noChangeArrowheads="1"/>
          </p:cNvSpPr>
          <p:nvPr>
            <p:ph type="body" idx="1"/>
          </p:nvPr>
        </p:nvSpPr>
        <p:spPr/>
        <p:txBody>
          <a:bodyPr/>
          <a:lstStyle/>
          <a:p>
            <a:pPr eaLnBrk="1" hangingPunct="1"/>
            <a:r>
              <a:rPr lang="en-US" dirty="0" smtClean="0"/>
              <a:t>The salience people attach to the constellation of life roles they play defines the </a:t>
            </a:r>
            <a:r>
              <a:rPr lang="en-US" b="1" i="1" dirty="0" smtClean="0"/>
              <a:t>life structure.</a:t>
            </a:r>
          </a:p>
          <a:p>
            <a:pPr eaLnBrk="1" hangingPunct="1"/>
            <a:endParaRPr lang="en-US" dirty="0" smtClean="0"/>
          </a:p>
          <a:p>
            <a:pPr eaLnBrk="1" hangingPunct="1"/>
            <a:r>
              <a:rPr lang="en-US" dirty="0" smtClean="0"/>
              <a:t>The life space segment of the theory acknowledges that people differ in the degree of importance they attach to work.</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p:cTn id="7" dur="1000" fill="hold"/>
                                        <p:tgtEl>
                                          <p:spTgt spid="19459">
                                            <p:txEl>
                                              <p:pRg st="2" end="2"/>
                                            </p:txEl>
                                          </p:spTgt>
                                        </p:tgtEl>
                                        <p:attrNameLst>
                                          <p:attrName>ppt_w</p:attrName>
                                        </p:attrNameLst>
                                      </p:cBhvr>
                                      <p:tavLst>
                                        <p:tav tm="0">
                                          <p:val>
                                            <p:strVal val="#ppt_w+.3"/>
                                          </p:val>
                                        </p:tav>
                                        <p:tav tm="100000">
                                          <p:val>
                                            <p:strVal val="#ppt_w"/>
                                          </p:val>
                                        </p:tav>
                                      </p:tavLst>
                                    </p:anim>
                                    <p:anim calcmode="lin" valueType="num">
                                      <p:cBhvr>
                                        <p:cTn id="8" dur="1000" fill="hold"/>
                                        <p:tgtEl>
                                          <p:spTgt spid="19459">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smtClean="0"/>
              <a:t>Life Span, Life Space</a:t>
            </a:r>
          </a:p>
        </p:txBody>
      </p:sp>
      <p:sp>
        <p:nvSpPr>
          <p:cNvPr id="62467" name="Rectangle 3"/>
          <p:cNvSpPr>
            <a:spLocks noGrp="1" noChangeArrowheads="1"/>
          </p:cNvSpPr>
          <p:nvPr>
            <p:ph type="body" idx="1"/>
          </p:nvPr>
        </p:nvSpPr>
        <p:spPr/>
        <p:txBody>
          <a:bodyPr/>
          <a:lstStyle/>
          <a:p>
            <a:pPr eaLnBrk="1" hangingPunct="1">
              <a:lnSpc>
                <a:spcPct val="90000"/>
              </a:lnSpc>
            </a:pPr>
            <a:r>
              <a:rPr lang="en-US" dirty="0" smtClean="0"/>
              <a:t>As the importance of various roles increases or decreases, the lifestyle changes, and decision points are encountered that have further change on the life cycle of the person.</a:t>
            </a:r>
          </a:p>
          <a:p>
            <a:pPr eaLnBrk="1" hangingPunct="1">
              <a:lnSpc>
                <a:spcPct val="90000"/>
              </a:lnSpc>
            </a:pPr>
            <a:r>
              <a:rPr lang="en-US" dirty="0" smtClean="0"/>
              <a:t>The choices made at these decision points are influenced by a person’s life experiences, genetic endowment, and all the social, cultural, and economic conditions the individual has encountered.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4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 calcmode="lin" valueType="num">
                                      <p:cBhvr>
                                        <p:cTn id="14" dur="5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24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smtClean="0"/>
              <a:t>Life Span, Life Space</a:t>
            </a:r>
          </a:p>
        </p:txBody>
      </p:sp>
      <p:sp>
        <p:nvSpPr>
          <p:cNvPr id="62467" name="Rectangle 3"/>
          <p:cNvSpPr>
            <a:spLocks noGrp="1" noChangeArrowheads="1"/>
          </p:cNvSpPr>
          <p:nvPr>
            <p:ph type="body" idx="1"/>
          </p:nvPr>
        </p:nvSpPr>
        <p:spPr/>
        <p:txBody>
          <a:bodyPr/>
          <a:lstStyle/>
          <a:p>
            <a:pPr eaLnBrk="1" hangingPunct="1">
              <a:lnSpc>
                <a:spcPct val="90000"/>
              </a:lnSpc>
            </a:pPr>
            <a:r>
              <a:rPr lang="en-US" dirty="0" smtClean="0"/>
              <a:t>For most of us, a few of our life roles dominate our life space.</a:t>
            </a:r>
          </a:p>
          <a:p>
            <a:pPr lvl="1" eaLnBrk="1" hangingPunct="1">
              <a:lnSpc>
                <a:spcPct val="90000"/>
              </a:lnSpc>
            </a:pPr>
            <a:r>
              <a:rPr lang="en-US" dirty="0" smtClean="0"/>
              <a:t>Decisions about which life roles take precedence at any given time is heavily influenced by our values.</a:t>
            </a:r>
          </a:p>
          <a:p>
            <a:pPr lvl="1" eaLnBrk="1" hangingPunct="1">
              <a:lnSpc>
                <a:spcPct val="90000"/>
              </a:lnSpc>
              <a:buNone/>
            </a:pPr>
            <a:endParaRPr lang="en-US" sz="2800" dirty="0" smtClean="0">
              <a:solidFill>
                <a:srgbClr val="FF0000"/>
              </a:solidFill>
            </a:endParaRPr>
          </a:p>
          <a:p>
            <a:pPr lvl="1" eaLnBrk="1" hangingPunct="1">
              <a:lnSpc>
                <a:spcPct val="90000"/>
              </a:lnSpc>
              <a:buNone/>
            </a:pPr>
            <a:r>
              <a:rPr lang="en-US" sz="2800" dirty="0" smtClean="0">
                <a:solidFill>
                  <a:srgbClr val="FF0000"/>
                </a:solidFill>
              </a:rPr>
              <a:t>Life-career rainbow illustrates how all of these pieces fit together:</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46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 calcmode="lin" valueType="num">
                                      <p:cBhvr>
                                        <p:cTn id="12" dur="500" fill="hold"/>
                                        <p:tgtEl>
                                          <p:spTgt spid="6246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246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62467">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 calcmode="lin" valueType="num">
                                      <p:cBhvr>
                                        <p:cTn id="17" dur="500" fill="hold"/>
                                        <p:tgtEl>
                                          <p:spTgt spid="6246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246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dirty="0" smtClean="0"/>
              <a:t>Life-Career Rainbow</a:t>
            </a:r>
          </a:p>
        </p:txBody>
      </p:sp>
      <p:pic>
        <p:nvPicPr>
          <p:cNvPr id="1026" name="Picture 2" descr="C:\Program Files\Microtek\ScanWizard 5\My Images\picture003.bmp"/>
          <p:cNvPicPr>
            <a:picLocks noChangeAspect="1" noChangeArrowheads="1"/>
          </p:cNvPicPr>
          <p:nvPr/>
        </p:nvPicPr>
        <p:blipFill>
          <a:blip r:embed="rId2">
            <a:lum bright="10000"/>
          </a:blip>
          <a:srcRect/>
          <a:stretch>
            <a:fillRect/>
          </a:stretch>
        </p:blipFill>
        <p:spPr bwMode="auto">
          <a:xfrm>
            <a:off x="1371600" y="2362200"/>
            <a:ext cx="7019710" cy="4293209"/>
          </a:xfrm>
          <a:prstGeom prst="rect">
            <a:avLst/>
          </a:prstGeom>
          <a:noFill/>
        </p:spPr>
      </p:pic>
      <p:sp>
        <p:nvSpPr>
          <p:cNvPr id="9" name="TextBox 8"/>
          <p:cNvSpPr txBox="1"/>
          <p:nvPr/>
        </p:nvSpPr>
        <p:spPr>
          <a:xfrm>
            <a:off x="838200" y="3048000"/>
            <a:ext cx="1338828" cy="369332"/>
          </a:xfrm>
          <a:prstGeom prst="rect">
            <a:avLst/>
          </a:prstGeom>
          <a:noFill/>
        </p:spPr>
        <p:txBody>
          <a:bodyPr wrap="none" rtlCol="0">
            <a:spAutoFit/>
          </a:bodyPr>
          <a:lstStyle/>
          <a:p>
            <a:r>
              <a:rPr lang="en-US" dirty="0" smtClean="0">
                <a:solidFill>
                  <a:srgbClr val="FF0000"/>
                </a:solidFill>
              </a:rPr>
              <a:t>Life Stages</a:t>
            </a:r>
            <a:endParaRPr lang="en-US" dirty="0">
              <a:solidFill>
                <a:srgbClr val="FF0000"/>
              </a:solidFill>
            </a:endParaRPr>
          </a:p>
        </p:txBody>
      </p:sp>
      <p:cxnSp>
        <p:nvCxnSpPr>
          <p:cNvPr id="11" name="Straight Arrow Connector 10"/>
          <p:cNvCxnSpPr/>
          <p:nvPr/>
        </p:nvCxnSpPr>
        <p:spPr bwMode="auto">
          <a:xfrm rot="16200000" flipH="1">
            <a:off x="1562100" y="3619500"/>
            <a:ext cx="457200" cy="3810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rot="16200000" flipH="1">
            <a:off x="876300" y="4076700"/>
            <a:ext cx="1371600" cy="3810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rot="16200000" flipH="1">
            <a:off x="457200" y="4343400"/>
            <a:ext cx="1905000" cy="5334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8" name="TextBox 17"/>
          <p:cNvSpPr txBox="1"/>
          <p:nvPr/>
        </p:nvSpPr>
        <p:spPr>
          <a:xfrm>
            <a:off x="6019800" y="2743200"/>
            <a:ext cx="1210588" cy="369332"/>
          </a:xfrm>
          <a:prstGeom prst="rect">
            <a:avLst/>
          </a:prstGeom>
          <a:noFill/>
        </p:spPr>
        <p:txBody>
          <a:bodyPr wrap="none" rtlCol="0">
            <a:spAutoFit/>
          </a:bodyPr>
          <a:lstStyle/>
          <a:p>
            <a:r>
              <a:rPr lang="en-US" dirty="0" smtClean="0">
                <a:solidFill>
                  <a:srgbClr val="FF0000"/>
                </a:solidFill>
              </a:rPr>
              <a:t>Life Roles</a:t>
            </a:r>
            <a:endParaRPr lang="en-US" dirty="0">
              <a:solidFill>
                <a:srgbClr val="FF0000"/>
              </a:solidFill>
            </a:endParaRPr>
          </a:p>
        </p:txBody>
      </p:sp>
      <p:cxnSp>
        <p:nvCxnSpPr>
          <p:cNvPr id="20" name="Straight Arrow Connector 19"/>
          <p:cNvCxnSpPr/>
          <p:nvPr/>
        </p:nvCxnSpPr>
        <p:spPr bwMode="auto">
          <a:xfrm rot="10800000" flipV="1">
            <a:off x="5257800" y="3124200"/>
            <a:ext cx="1066800" cy="6858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1" name="TextBox 20"/>
          <p:cNvSpPr txBox="1"/>
          <p:nvPr/>
        </p:nvSpPr>
        <p:spPr>
          <a:xfrm>
            <a:off x="4191000" y="6172200"/>
            <a:ext cx="1159292" cy="369332"/>
          </a:xfrm>
          <a:prstGeom prst="rect">
            <a:avLst/>
          </a:prstGeom>
          <a:noFill/>
        </p:spPr>
        <p:txBody>
          <a:bodyPr wrap="none" rtlCol="0">
            <a:spAutoFit/>
          </a:bodyPr>
          <a:lstStyle/>
          <a:p>
            <a:r>
              <a:rPr lang="en-US" dirty="0" smtClean="0">
                <a:solidFill>
                  <a:srgbClr val="FF0000"/>
                </a:solidFill>
              </a:rPr>
              <a:t>Life Span</a:t>
            </a:r>
            <a:endParaRPr lang="en-US" dirty="0">
              <a:solidFill>
                <a:srgbClr val="FF0000"/>
              </a:solidFill>
            </a:endParaRPr>
          </a:p>
        </p:txBody>
      </p:sp>
      <p:cxnSp>
        <p:nvCxnSpPr>
          <p:cNvPr id="23" name="Straight Arrow Connector 22"/>
          <p:cNvCxnSpPr>
            <a:stCxn id="21" idx="1"/>
          </p:cNvCxnSpPr>
          <p:nvPr/>
        </p:nvCxnSpPr>
        <p:spPr bwMode="auto">
          <a:xfrm rot="10800000" flipV="1">
            <a:off x="1524000" y="6356866"/>
            <a:ext cx="2667000" cy="4393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flipV="1">
            <a:off x="5334000" y="6324600"/>
            <a:ext cx="2895600" cy="3226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8" name="Rectangle 27"/>
          <p:cNvSpPr/>
          <p:nvPr/>
        </p:nvSpPr>
        <p:spPr bwMode="auto">
          <a:xfrm>
            <a:off x="2895600" y="3810000"/>
            <a:ext cx="4495800" cy="243840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9" name="TextBox 28"/>
          <p:cNvSpPr txBox="1"/>
          <p:nvPr/>
        </p:nvSpPr>
        <p:spPr>
          <a:xfrm>
            <a:off x="5486400" y="4724400"/>
            <a:ext cx="1752600" cy="1200329"/>
          </a:xfrm>
          <a:prstGeom prst="rect">
            <a:avLst/>
          </a:prstGeom>
          <a:noFill/>
        </p:spPr>
        <p:txBody>
          <a:bodyPr wrap="square" rtlCol="0">
            <a:spAutoFit/>
          </a:bodyPr>
          <a:lstStyle/>
          <a:p>
            <a:r>
              <a:rPr lang="en-US" dirty="0" smtClean="0">
                <a:solidFill>
                  <a:srgbClr val="FF0000"/>
                </a:solidFill>
              </a:rPr>
              <a:t>Life Space:</a:t>
            </a:r>
          </a:p>
          <a:p>
            <a:r>
              <a:rPr lang="en-US" dirty="0" smtClean="0">
                <a:solidFill>
                  <a:srgbClr val="FF0000"/>
                </a:solidFill>
              </a:rPr>
              <a:t>Sequential combination of life roles</a:t>
            </a:r>
            <a:endParaRPr lang="en-US"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55"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1000" fill="hold"/>
                                        <p:tgtEl>
                                          <p:spTgt spid="25"/>
                                        </p:tgtEl>
                                        <p:attrNameLst>
                                          <p:attrName>ppt_w</p:attrName>
                                        </p:attrNameLst>
                                      </p:cBhvr>
                                      <p:tavLst>
                                        <p:tav tm="0">
                                          <p:val>
                                            <p:strVal val="#ppt_w*0.70"/>
                                          </p:val>
                                        </p:tav>
                                        <p:tav tm="100000">
                                          <p:val>
                                            <p:strVal val="#ppt_w"/>
                                          </p:val>
                                        </p:tav>
                                      </p:tavLst>
                                    </p:anim>
                                    <p:anim calcmode="lin" valueType="num">
                                      <p:cBhvr>
                                        <p:cTn id="18" dur="1000" fill="hold"/>
                                        <p:tgtEl>
                                          <p:spTgt spid="25"/>
                                        </p:tgtEl>
                                        <p:attrNameLst>
                                          <p:attrName>ppt_h</p:attrName>
                                        </p:attrNameLst>
                                      </p:cBhvr>
                                      <p:tavLst>
                                        <p:tav tm="0">
                                          <p:val>
                                            <p:strVal val="#ppt_h"/>
                                          </p:val>
                                        </p:tav>
                                        <p:tav tm="100000">
                                          <p:val>
                                            <p:strVal val="#ppt_h"/>
                                          </p:val>
                                        </p:tav>
                                      </p:tavLst>
                                    </p:anim>
                                    <p:animEffect transition="in" filter="fade">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1" grpId="0"/>
      <p:bldP spid="28"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US" dirty="0" smtClean="0"/>
              <a:t>Life-Career Rainbow</a:t>
            </a:r>
          </a:p>
        </p:txBody>
      </p:sp>
      <p:pic>
        <p:nvPicPr>
          <p:cNvPr id="1026" name="Picture 2" descr="C:\Program Files\Microtek\ScanWizard 5\My Images\picture003.bmp"/>
          <p:cNvPicPr>
            <a:picLocks noChangeAspect="1" noChangeArrowheads="1"/>
          </p:cNvPicPr>
          <p:nvPr/>
        </p:nvPicPr>
        <p:blipFill>
          <a:blip r:embed="rId2">
            <a:lum bright="10000"/>
          </a:blip>
          <a:srcRect/>
          <a:stretch>
            <a:fillRect/>
          </a:stretch>
        </p:blipFill>
        <p:spPr bwMode="auto">
          <a:xfrm>
            <a:off x="1371600" y="2362200"/>
            <a:ext cx="7019710" cy="4293209"/>
          </a:xfrm>
          <a:prstGeom prst="rect">
            <a:avLst/>
          </a:prstGeom>
          <a:noFill/>
        </p:spPr>
      </p:pic>
      <p:sp>
        <p:nvSpPr>
          <p:cNvPr id="5" name="TextBox 4"/>
          <p:cNvSpPr txBox="1"/>
          <p:nvPr/>
        </p:nvSpPr>
        <p:spPr>
          <a:xfrm>
            <a:off x="228600" y="2438400"/>
            <a:ext cx="3326552" cy="2308324"/>
          </a:xfrm>
          <a:prstGeom prst="rect">
            <a:avLst/>
          </a:prstGeom>
          <a:noFill/>
        </p:spPr>
        <p:txBody>
          <a:bodyPr wrap="none" rtlCol="0">
            <a:spAutoFit/>
          </a:bodyPr>
          <a:lstStyle/>
          <a:p>
            <a:r>
              <a:rPr lang="en-US" b="1" dirty="0" smtClean="0">
                <a:solidFill>
                  <a:schemeClr val="accent4">
                    <a:lumMod val="75000"/>
                    <a:lumOff val="25000"/>
                  </a:schemeClr>
                </a:solidFill>
              </a:rPr>
              <a:t>Clients discuss the values</a:t>
            </a:r>
          </a:p>
          <a:p>
            <a:r>
              <a:rPr lang="en-US" b="1" dirty="0" smtClean="0">
                <a:solidFill>
                  <a:schemeClr val="accent4">
                    <a:lumMod val="75000"/>
                    <a:lumOff val="25000"/>
                  </a:schemeClr>
                </a:solidFill>
              </a:rPr>
              <a:t>they want to express in each</a:t>
            </a:r>
          </a:p>
          <a:p>
            <a:r>
              <a:rPr lang="en-US" b="1" dirty="0" smtClean="0">
                <a:solidFill>
                  <a:schemeClr val="accent4">
                    <a:lumMod val="75000"/>
                    <a:lumOff val="25000"/>
                  </a:schemeClr>
                </a:solidFill>
              </a:rPr>
              <a:t>role, level of satisfaction in </a:t>
            </a:r>
          </a:p>
          <a:p>
            <a:r>
              <a:rPr lang="en-US" b="1" dirty="0" smtClean="0">
                <a:solidFill>
                  <a:schemeClr val="accent4">
                    <a:lumMod val="75000"/>
                    <a:lumOff val="25000"/>
                  </a:schemeClr>
                </a:solidFill>
              </a:rPr>
              <a:t>role, what influenced the </a:t>
            </a:r>
          </a:p>
          <a:p>
            <a:r>
              <a:rPr lang="en-US" b="1" dirty="0" smtClean="0">
                <a:solidFill>
                  <a:schemeClr val="accent4">
                    <a:lumMod val="75000"/>
                    <a:lumOff val="25000"/>
                  </a:schemeClr>
                </a:solidFill>
              </a:rPr>
              <a:t>changes in roles,</a:t>
            </a:r>
          </a:p>
          <a:p>
            <a:r>
              <a:rPr lang="en-US" b="1" dirty="0" smtClean="0">
                <a:solidFill>
                  <a:schemeClr val="accent4">
                    <a:lumMod val="75000"/>
                    <a:lumOff val="25000"/>
                  </a:schemeClr>
                </a:solidFill>
              </a:rPr>
              <a:t>desires for</a:t>
            </a:r>
          </a:p>
          <a:p>
            <a:r>
              <a:rPr lang="en-US" b="1" dirty="0" smtClean="0">
                <a:solidFill>
                  <a:schemeClr val="accent4">
                    <a:lumMod val="75000"/>
                    <a:lumOff val="25000"/>
                  </a:schemeClr>
                </a:solidFill>
              </a:rPr>
              <a:t>future roles.</a:t>
            </a:r>
          </a:p>
          <a:p>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smtClean="0"/>
              <a:t>Eli Ginzberg</a:t>
            </a:r>
          </a:p>
        </p:txBody>
      </p:sp>
      <p:sp>
        <p:nvSpPr>
          <p:cNvPr id="5123" name="Rectangle 3"/>
          <p:cNvSpPr>
            <a:spLocks noGrp="1" noChangeArrowheads="1"/>
          </p:cNvSpPr>
          <p:nvPr>
            <p:ph type="body" idx="1"/>
          </p:nvPr>
        </p:nvSpPr>
        <p:spPr/>
        <p:txBody>
          <a:bodyPr/>
          <a:lstStyle/>
          <a:p>
            <a:pPr algn="ctr" eaLnBrk="1" hangingPunct="1">
              <a:buFont typeface="Wingdings" pitchFamily="2" charset="2"/>
              <a:buNone/>
            </a:pPr>
            <a:r>
              <a:rPr lang="en-US" smtClean="0"/>
              <a:t>Theory of Career Development (1951)</a:t>
            </a:r>
          </a:p>
          <a:p>
            <a:pPr eaLnBrk="1" hangingPunct="1"/>
            <a:r>
              <a:rPr lang="en-US" smtClean="0"/>
              <a:t>Irreversible process that occurs over a 10 to 15 year span</a:t>
            </a:r>
          </a:p>
          <a:p>
            <a:pPr eaLnBrk="1" hangingPunct="1"/>
            <a:r>
              <a:rPr lang="en-US" smtClean="0"/>
              <a:t>Series of compromises between wishes and possibilities</a:t>
            </a:r>
          </a:p>
          <a:p>
            <a:pPr eaLnBrk="1" hangingPunct="1"/>
            <a:endParaRPr lang="en-US" smtClean="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Super - life stages cycle"/>
          <p:cNvPicPr>
            <a:picLocks noChangeAspect="1" noChangeArrowheads="1"/>
          </p:cNvPicPr>
          <p:nvPr/>
        </p:nvPicPr>
        <p:blipFill>
          <a:blip r:embed="rId2"/>
          <a:srcRect b="2399"/>
          <a:stretch>
            <a:fillRect/>
          </a:stretch>
        </p:blipFill>
        <p:spPr bwMode="auto">
          <a:xfrm>
            <a:off x="4583113" y="0"/>
            <a:ext cx="4560887" cy="6858000"/>
          </a:xfrm>
          <a:prstGeom prst="rect">
            <a:avLst/>
          </a:prstGeom>
          <a:noFill/>
          <a:ln w="9525">
            <a:noFill/>
            <a:miter lim="800000"/>
            <a:headEnd/>
            <a:tailEnd/>
          </a:ln>
        </p:spPr>
      </p:pic>
      <p:sp>
        <p:nvSpPr>
          <p:cNvPr id="23555" name="Text Box 5"/>
          <p:cNvSpPr txBox="1">
            <a:spLocks noChangeArrowheads="1"/>
          </p:cNvSpPr>
          <p:nvPr/>
        </p:nvSpPr>
        <p:spPr bwMode="auto">
          <a:xfrm>
            <a:off x="898525" y="2779713"/>
            <a:ext cx="3292475" cy="366712"/>
          </a:xfrm>
          <a:prstGeom prst="rect">
            <a:avLst/>
          </a:prstGeom>
          <a:noFill/>
          <a:ln w="9525">
            <a:noFill/>
            <a:miter lim="800000"/>
            <a:headEnd/>
            <a:tailEnd/>
          </a:ln>
        </p:spPr>
        <p:txBody>
          <a:bodyPr>
            <a:spAutoFit/>
          </a:bodyPr>
          <a:lstStyle/>
          <a:p>
            <a:endParaRPr lang="en-US"/>
          </a:p>
        </p:txBody>
      </p:sp>
      <p:sp>
        <p:nvSpPr>
          <p:cNvPr id="23556" name="Text Box 6"/>
          <p:cNvSpPr txBox="1">
            <a:spLocks noChangeArrowheads="1"/>
          </p:cNvSpPr>
          <p:nvPr/>
        </p:nvSpPr>
        <p:spPr bwMode="auto">
          <a:xfrm>
            <a:off x="822325" y="2627313"/>
            <a:ext cx="3749675" cy="3139321"/>
          </a:xfrm>
          <a:prstGeom prst="rect">
            <a:avLst/>
          </a:prstGeom>
          <a:noFill/>
          <a:ln w="9525">
            <a:noFill/>
            <a:miter lim="800000"/>
            <a:headEnd/>
            <a:tailEnd/>
          </a:ln>
        </p:spPr>
        <p:txBody>
          <a:bodyPr>
            <a:spAutoFit/>
          </a:bodyPr>
          <a:lstStyle/>
          <a:p>
            <a:pPr>
              <a:buFont typeface="Arial" pitchFamily="34" charset="0"/>
              <a:buChar char="•"/>
            </a:pPr>
            <a:r>
              <a:rPr lang="en-US" sz="2000" dirty="0"/>
              <a:t>Recycling through some or all of the stages occurs during transitions</a:t>
            </a:r>
            <a:r>
              <a:rPr lang="en-US" sz="2000" dirty="0" smtClean="0"/>
              <a:t>.</a:t>
            </a:r>
          </a:p>
          <a:p>
            <a:pPr>
              <a:buFont typeface="Arial" pitchFamily="34" charset="0"/>
              <a:buChar char="•"/>
            </a:pPr>
            <a:r>
              <a:rPr lang="en-US" sz="2000" dirty="0" smtClean="0"/>
              <a:t>In today’s environment, frequent changes in jobs (or changes within a job due to technology, etc.) will lead a person to recycle many times within a life stage (“recycling”).</a:t>
            </a:r>
            <a:endParaRPr lang="en-US" sz="2000" dirty="0"/>
          </a:p>
          <a:p>
            <a:endParaRPr lang="en-US" dirty="0"/>
          </a:p>
        </p:txBody>
      </p:sp>
      <p:sp>
        <p:nvSpPr>
          <p:cNvPr id="23557" name="Text Box 7"/>
          <p:cNvSpPr txBox="1">
            <a:spLocks noChangeArrowheads="1"/>
          </p:cNvSpPr>
          <p:nvPr/>
        </p:nvSpPr>
        <p:spPr bwMode="auto">
          <a:xfrm>
            <a:off x="822325" y="1082675"/>
            <a:ext cx="3455988" cy="579438"/>
          </a:xfrm>
          <a:prstGeom prst="rect">
            <a:avLst/>
          </a:prstGeom>
          <a:noFill/>
          <a:ln w="9525">
            <a:noFill/>
            <a:miter lim="800000"/>
            <a:headEnd/>
            <a:tailEnd/>
          </a:ln>
        </p:spPr>
        <p:txBody>
          <a:bodyPr wrap="none">
            <a:spAutoFit/>
          </a:bodyPr>
          <a:lstStyle/>
          <a:p>
            <a:r>
              <a:rPr lang="en-US" sz="3200"/>
              <a:t>Super’s Maxicycle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fade">
                                      <p:cBhvr>
                                        <p:cTn id="7" dur="1000"/>
                                        <p:tgtEl>
                                          <p:spTgt spid="63492"/>
                                        </p:tgtEl>
                                      </p:cBhvr>
                                    </p:animEffect>
                                    <p:anim calcmode="lin" valueType="num">
                                      <p:cBhvr>
                                        <p:cTn id="8" dur="1000" fill="hold"/>
                                        <p:tgtEl>
                                          <p:spTgt spid="63492"/>
                                        </p:tgtEl>
                                        <p:attrNameLst>
                                          <p:attrName>ppt_x</p:attrName>
                                        </p:attrNameLst>
                                      </p:cBhvr>
                                      <p:tavLst>
                                        <p:tav tm="0">
                                          <p:val>
                                            <p:strVal val="#ppt_x"/>
                                          </p:val>
                                        </p:tav>
                                        <p:tav tm="100000">
                                          <p:val>
                                            <p:strVal val="#ppt_x"/>
                                          </p:val>
                                        </p:tav>
                                      </p:tavLst>
                                    </p:anim>
                                    <p:anim calcmode="lin" valueType="num">
                                      <p:cBhvr>
                                        <p:cTn id="9" dur="900" decel="100000" fill="hold"/>
                                        <p:tgtEl>
                                          <p:spTgt spid="6349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49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0" presetClass="entr" presetSubtype="0" decel="100000" fill="hold" grpId="0" nodeType="after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p:cTn id="14" dur="1000" fill="hold"/>
                                        <p:tgtEl>
                                          <p:spTgt spid="23556"/>
                                        </p:tgtEl>
                                        <p:attrNameLst>
                                          <p:attrName>ppt_w</p:attrName>
                                        </p:attrNameLst>
                                      </p:cBhvr>
                                      <p:tavLst>
                                        <p:tav tm="0">
                                          <p:val>
                                            <p:strVal val="#ppt_w+.3"/>
                                          </p:val>
                                        </p:tav>
                                        <p:tav tm="100000">
                                          <p:val>
                                            <p:strVal val="#ppt_w"/>
                                          </p:val>
                                        </p:tav>
                                      </p:tavLst>
                                    </p:anim>
                                    <p:anim calcmode="lin" valueType="num">
                                      <p:cBhvr>
                                        <p:cTn id="15" dur="1000" fill="hold"/>
                                        <p:tgtEl>
                                          <p:spTgt spid="23556"/>
                                        </p:tgtEl>
                                        <p:attrNameLst>
                                          <p:attrName>ppt_h</p:attrName>
                                        </p:attrNameLst>
                                      </p:cBhvr>
                                      <p:tavLst>
                                        <p:tav tm="0">
                                          <p:val>
                                            <p:strVal val="#ppt_h"/>
                                          </p:val>
                                        </p:tav>
                                        <p:tav tm="100000">
                                          <p:val>
                                            <p:strVal val="#ppt_h"/>
                                          </p:val>
                                        </p:tav>
                                      </p:tavLst>
                                    </p:anim>
                                    <p:animEffect transition="in" filter="fade">
                                      <p:cBhvr>
                                        <p:cTn id="16"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72"/>
          <p:cNvSpPr>
            <a:spLocks noGrp="1" noChangeArrowheads="1"/>
          </p:cNvSpPr>
          <p:nvPr>
            <p:ph type="title"/>
          </p:nvPr>
        </p:nvSpPr>
        <p:spPr/>
        <p:txBody>
          <a:bodyPr/>
          <a:lstStyle/>
          <a:p>
            <a:pPr eaLnBrk="1" hangingPunct="1"/>
            <a:r>
              <a:rPr lang="en-US" sz="3200" dirty="0" smtClean="0"/>
              <a:t>Life Stage Matrix - Cycling &amp; Recycling</a:t>
            </a:r>
          </a:p>
        </p:txBody>
      </p:sp>
      <p:graphicFrame>
        <p:nvGraphicFramePr>
          <p:cNvPr id="67795" name="Group 211"/>
          <p:cNvGraphicFramePr>
            <a:graphicFrameLocks noGrp="1"/>
          </p:cNvGraphicFramePr>
          <p:nvPr>
            <p:ph idx="1"/>
          </p:nvPr>
        </p:nvGraphicFramePr>
        <p:xfrm>
          <a:off x="838200" y="2362200"/>
          <a:ext cx="7693025" cy="3291840"/>
        </p:xfrm>
        <a:graphic>
          <a:graphicData uri="http://schemas.openxmlformats.org/drawingml/2006/table">
            <a:tbl>
              <a:tblPr>
                <a:effectLst>
                  <a:innerShdw blurRad="63500" dist="50800" dir="8100000">
                    <a:prstClr val="black">
                      <a:alpha val="50000"/>
                    </a:prstClr>
                  </a:innerShdw>
                </a:effectLst>
              </a:tblPr>
              <a:tblGrid>
                <a:gridCol w="1538288"/>
                <a:gridCol w="1538287"/>
                <a:gridCol w="1539875"/>
                <a:gridCol w="1538288"/>
                <a:gridCol w="1538287"/>
              </a:tblGrid>
              <a:tr h="4254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imes New Roman" pitchFamily="18" charset="0"/>
                        </a:rPr>
                        <a:t>  </a:t>
                      </a:r>
                      <a:endParaRPr kumimoji="0" lang="en-US" sz="12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imes New Roman" pitchFamily="18" charset="0"/>
                        </a:rPr>
                        <a:t>Life Stage</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Adolescence</a:t>
                      </a:r>
                      <a:endParaRPr kumimoji="0" lang="en-US" sz="12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14-25</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Early Adulthood</a:t>
                      </a:r>
                      <a:endParaRPr kumimoji="0" lang="en-US" sz="12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25-45</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Middle Adulthood</a:t>
                      </a:r>
                      <a:endParaRPr kumimoji="0" lang="en-US" sz="12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45-65</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Late Adulthood</a:t>
                      </a:r>
                      <a:endParaRPr kumimoji="0" lang="en-US" sz="1200" b="0" i="0" u="none" strike="noStrike" cap="none" normalizeH="0" baseline="0" dirty="0" smtClean="0">
                        <a:ln>
                          <a:noFill/>
                        </a:ln>
                        <a:solidFill>
                          <a:schemeClr val="tx1"/>
                        </a:solidFill>
                        <a:effectLst/>
                        <a:latin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65 &amp; Over</a:t>
                      </a:r>
                      <a:endParaRPr kumimoji="0" lang="en-US" sz="12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r>
              <a:tr h="457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Decline</a:t>
                      </a:r>
                      <a:endParaRPr kumimoji="0" lang="en-US" sz="1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Giving less time to hobbies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Reducing sports participation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Focusing on essentials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Reducing working hours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Maintenance</a:t>
                      </a:r>
                      <a:endParaRPr kumimoji="0" lang="en-US" sz="1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Verifying current occupational choice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Making occupational position secure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Holding one's own against competition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Keeping what one enjoys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Establishment</a:t>
                      </a:r>
                      <a:endParaRPr kumimoji="0" lang="en-US" sz="1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Getting started in a chosen field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Settling down in a suitable position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Developing new skills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Doing things one has wanted to do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Exploration</a:t>
                      </a:r>
                      <a:endParaRPr kumimoji="0" lang="en-US" sz="1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Learning more about opportunities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Finding desired opportunity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Identifying new tasks to work 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Finding a good retirement place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rPr>
                        <a:t>Growth</a:t>
                      </a:r>
                      <a:endParaRPr kumimoji="0" lang="en-US" sz="12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Developing a realistic self-concept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rPr>
                        <a:t>Learning to relate to others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Accepting one's own limitations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rPr>
                        <a:t>Developing and valuing </a:t>
                      </a:r>
                      <a:r>
                        <a:rPr kumimoji="0" lang="en-US" sz="1200" b="0" i="0" u="none" strike="noStrike" cap="none" normalizeH="0" baseline="0" dirty="0" err="1" smtClean="0">
                          <a:ln>
                            <a:noFill/>
                          </a:ln>
                          <a:solidFill>
                            <a:srgbClr val="000000"/>
                          </a:solidFill>
                          <a:effectLst/>
                          <a:latin typeface="Times New Roman" pitchFamily="18" charset="0"/>
                        </a:rPr>
                        <a:t>nonoccupational</a:t>
                      </a:r>
                      <a:r>
                        <a:rPr kumimoji="0" lang="en-US" sz="1200" b="0" i="0" u="none" strike="noStrike" cap="none" normalizeH="0" baseline="0" dirty="0" smtClean="0">
                          <a:ln>
                            <a:noFill/>
                          </a:ln>
                          <a:solidFill>
                            <a:srgbClr val="000000"/>
                          </a:solidFill>
                          <a:effectLst/>
                          <a:latin typeface="Times New Roman" pitchFamily="18" charset="0"/>
                        </a:rPr>
                        <a:t> roles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7795"/>
                                        </p:tgtEl>
                                        <p:attrNameLst>
                                          <p:attrName>style.visibility</p:attrName>
                                        </p:attrNameLst>
                                      </p:cBhvr>
                                      <p:to>
                                        <p:strVal val="visible"/>
                                      </p:to>
                                    </p:set>
                                    <p:animEffect transition="in" filter="fade">
                                      <p:cBhvr>
                                        <p:cTn id="7" dur="1000"/>
                                        <p:tgtEl>
                                          <p:spTgt spid="67795"/>
                                        </p:tgtEl>
                                      </p:cBhvr>
                                    </p:animEffect>
                                    <p:anim calcmode="lin" valueType="num">
                                      <p:cBhvr>
                                        <p:cTn id="8" dur="1000" fill="hold"/>
                                        <p:tgtEl>
                                          <p:spTgt spid="67795"/>
                                        </p:tgtEl>
                                        <p:attrNameLst>
                                          <p:attrName>ppt_x</p:attrName>
                                        </p:attrNameLst>
                                      </p:cBhvr>
                                      <p:tavLst>
                                        <p:tav tm="0">
                                          <p:val>
                                            <p:strVal val="#ppt_x"/>
                                          </p:val>
                                        </p:tav>
                                        <p:tav tm="100000">
                                          <p:val>
                                            <p:strVal val="#ppt_x"/>
                                          </p:val>
                                        </p:tav>
                                      </p:tavLst>
                                    </p:anim>
                                    <p:anim calcmode="lin" valueType="num">
                                      <p:cBhvr>
                                        <p:cTn id="9" dur="900" decel="100000" fill="hold"/>
                                        <p:tgtEl>
                                          <p:spTgt spid="6779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7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US" sz="3200" dirty="0" smtClean="0"/>
              <a:t>Exercise: Life Span Matrix</a:t>
            </a:r>
            <a:br>
              <a:rPr lang="en-US" sz="3200" dirty="0" smtClean="0"/>
            </a:br>
            <a:r>
              <a:rPr lang="en-US" sz="1400" dirty="0" smtClean="0"/>
              <a:t>Super moved from stages to cycles because cycling and recycling better described life.</a:t>
            </a:r>
            <a:br>
              <a:rPr lang="en-US" sz="1400" dirty="0" smtClean="0"/>
            </a:br>
            <a:r>
              <a:rPr lang="en-US" sz="1400" dirty="0" smtClean="0"/>
              <a:t>How has your life cycled and recycled?  Project into the future, beyond your current age.</a:t>
            </a:r>
            <a:endParaRPr lang="en-US" sz="3200" dirty="0" smtClean="0"/>
          </a:p>
        </p:txBody>
      </p:sp>
      <p:graphicFrame>
        <p:nvGraphicFramePr>
          <p:cNvPr id="65595" name="Group 59"/>
          <p:cNvGraphicFramePr>
            <a:graphicFrameLocks noGrp="1"/>
          </p:cNvGraphicFramePr>
          <p:nvPr>
            <p:ph idx="1"/>
          </p:nvPr>
        </p:nvGraphicFramePr>
        <p:xfrm>
          <a:off x="838200" y="2362200"/>
          <a:ext cx="7693025" cy="4072829"/>
        </p:xfrm>
        <a:graphic>
          <a:graphicData uri="http://schemas.openxmlformats.org/drawingml/2006/table">
            <a:tbl>
              <a:tblPr>
                <a:effectLst/>
              </a:tblPr>
              <a:tblGrid>
                <a:gridCol w="1538288"/>
                <a:gridCol w="1538287"/>
                <a:gridCol w="1539875"/>
                <a:gridCol w="1538288"/>
                <a:gridCol w="1538287"/>
              </a:tblGrid>
              <a:tr h="620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Life Stage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Adolescence</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14-25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Early Adulthood</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25-45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Middle Adulthood</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45-65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Late Adulthood</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Over 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Deceleration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620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Maintenance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620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Establish.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620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Exploration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r h="62071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en-US" sz="1800" b="0" i="0" u="none" strike="noStrike" cap="none" normalizeH="0" baseline="0" smtClean="0">
                          <a:ln>
                            <a:noFill/>
                          </a:ln>
                          <a:solidFill>
                            <a:schemeClr val="tx1"/>
                          </a:solidFill>
                          <a:effectLst/>
                          <a:latin typeface="Arial" charset="0"/>
                        </a:rPr>
                        <a:t>Growth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pic>
        <p:nvPicPr>
          <p:cNvPr id="25647" name="Picture 56"/>
          <p:cNvPicPr>
            <a:picLocks noChangeAspect="1" noChangeArrowheads="1"/>
          </p:cNvPicPr>
          <p:nvPr/>
        </p:nvPicPr>
        <p:blipFill>
          <a:blip r:embed="rId2"/>
          <a:srcRect/>
          <a:stretch>
            <a:fillRect/>
          </a:stretch>
        </p:blipFill>
        <p:spPr bwMode="auto">
          <a:xfrm>
            <a:off x="2971800" y="4038600"/>
            <a:ext cx="400050" cy="533400"/>
          </a:xfrm>
          <a:prstGeom prst="rect">
            <a:avLst/>
          </a:prstGeom>
          <a:noFill/>
          <a:ln w="9525">
            <a:noFill/>
            <a:miter lim="800000"/>
            <a:headEnd/>
            <a:tailEnd/>
          </a:ln>
        </p:spPr>
      </p:pic>
      <p:pic>
        <p:nvPicPr>
          <p:cNvPr id="25648" name="Picture 57" descr="header"/>
          <p:cNvPicPr>
            <a:picLocks noChangeAspect="1" noChangeArrowheads="1"/>
          </p:cNvPicPr>
          <p:nvPr/>
        </p:nvPicPr>
        <p:blipFill>
          <a:blip r:embed="rId3"/>
          <a:srcRect/>
          <a:stretch>
            <a:fillRect/>
          </a:stretch>
        </p:blipFill>
        <p:spPr bwMode="auto">
          <a:xfrm>
            <a:off x="2895600" y="5181600"/>
            <a:ext cx="609600" cy="598488"/>
          </a:xfrm>
          <a:prstGeom prst="rect">
            <a:avLst/>
          </a:prstGeom>
          <a:noFill/>
          <a:ln w="9525">
            <a:noFill/>
            <a:miter lim="800000"/>
            <a:headEnd/>
            <a:tailEnd/>
          </a:ln>
        </p:spPr>
      </p:pic>
      <p:pic>
        <p:nvPicPr>
          <p:cNvPr id="25649" name="Picture 60" descr="tpbasd"/>
          <p:cNvPicPr>
            <a:picLocks noChangeAspect="1" noChangeArrowheads="1"/>
          </p:cNvPicPr>
          <p:nvPr/>
        </p:nvPicPr>
        <p:blipFill>
          <a:blip r:embed="rId4"/>
          <a:srcRect/>
          <a:stretch>
            <a:fillRect/>
          </a:stretch>
        </p:blipFill>
        <p:spPr bwMode="auto">
          <a:xfrm>
            <a:off x="3962400" y="5791200"/>
            <a:ext cx="1524000" cy="568325"/>
          </a:xfrm>
          <a:prstGeom prst="rect">
            <a:avLst/>
          </a:prstGeom>
          <a:noFill/>
          <a:ln w="9525">
            <a:noFill/>
            <a:miter lim="800000"/>
            <a:headEnd/>
            <a:tailEnd/>
          </a:ln>
        </p:spPr>
      </p:pic>
      <p:pic>
        <p:nvPicPr>
          <p:cNvPr id="25650" name="Picture 61"/>
          <p:cNvPicPr>
            <a:picLocks noChangeAspect="1" noChangeArrowheads="1"/>
          </p:cNvPicPr>
          <p:nvPr/>
        </p:nvPicPr>
        <p:blipFill>
          <a:blip r:embed="rId2"/>
          <a:srcRect/>
          <a:stretch>
            <a:fillRect/>
          </a:stretch>
        </p:blipFill>
        <p:spPr bwMode="auto">
          <a:xfrm>
            <a:off x="4495800" y="5257800"/>
            <a:ext cx="400050" cy="533400"/>
          </a:xfrm>
          <a:prstGeom prst="rect">
            <a:avLst/>
          </a:prstGeom>
          <a:noFill/>
          <a:ln w="9525">
            <a:noFill/>
            <a:miter lim="800000"/>
            <a:headEnd/>
            <a:tailEnd/>
          </a:ln>
        </p:spPr>
      </p:pic>
      <p:pic>
        <p:nvPicPr>
          <p:cNvPr id="25651" name="Picture 63" descr="MCj03105760000[1]"/>
          <p:cNvPicPr>
            <a:picLocks noChangeAspect="1" noChangeArrowheads="1"/>
          </p:cNvPicPr>
          <p:nvPr/>
        </p:nvPicPr>
        <p:blipFill>
          <a:blip r:embed="rId5"/>
          <a:srcRect/>
          <a:stretch>
            <a:fillRect/>
          </a:stretch>
        </p:blipFill>
        <p:spPr bwMode="auto">
          <a:xfrm>
            <a:off x="3390900" y="5791200"/>
            <a:ext cx="538163" cy="612775"/>
          </a:xfrm>
          <a:prstGeom prst="rect">
            <a:avLst/>
          </a:prstGeom>
          <a:noFill/>
          <a:ln w="9525">
            <a:noFill/>
            <a:miter lim="800000"/>
            <a:headEnd/>
            <a:tailEnd/>
          </a:ln>
        </p:spPr>
      </p:pic>
      <p:pic>
        <p:nvPicPr>
          <p:cNvPr id="25652" name="Picture 64" descr="MCj03340120000[1]"/>
          <p:cNvPicPr>
            <a:picLocks noChangeAspect="1" noChangeArrowheads="1"/>
          </p:cNvPicPr>
          <p:nvPr/>
        </p:nvPicPr>
        <p:blipFill>
          <a:blip r:embed="rId6"/>
          <a:srcRect/>
          <a:stretch>
            <a:fillRect/>
          </a:stretch>
        </p:blipFill>
        <p:spPr bwMode="auto">
          <a:xfrm>
            <a:off x="2362200" y="5791200"/>
            <a:ext cx="484188" cy="614363"/>
          </a:xfrm>
          <a:prstGeom prst="rect">
            <a:avLst/>
          </a:prstGeom>
          <a:noFill/>
          <a:ln w="9525">
            <a:noFill/>
            <a:miter lim="800000"/>
            <a:headEnd/>
            <a:tailEnd/>
          </a:ln>
        </p:spPr>
      </p:pic>
      <p:pic>
        <p:nvPicPr>
          <p:cNvPr id="25653" name="Picture 65" descr="MCSO02416_0000[1]"/>
          <p:cNvPicPr>
            <a:picLocks noChangeAspect="1" noChangeArrowheads="1"/>
          </p:cNvPicPr>
          <p:nvPr/>
        </p:nvPicPr>
        <p:blipFill>
          <a:blip r:embed="rId7"/>
          <a:srcRect/>
          <a:stretch>
            <a:fillRect/>
          </a:stretch>
        </p:blipFill>
        <p:spPr bwMode="auto">
          <a:xfrm>
            <a:off x="2895600" y="5791200"/>
            <a:ext cx="495300" cy="674688"/>
          </a:xfrm>
          <a:prstGeom prst="rect">
            <a:avLst/>
          </a:prstGeom>
          <a:noFill/>
          <a:ln w="9525">
            <a:noFill/>
            <a:miter lim="800000"/>
            <a:headEnd/>
            <a:tailEnd/>
          </a:ln>
        </p:spPr>
      </p:pic>
      <p:pic>
        <p:nvPicPr>
          <p:cNvPr id="25654" name="Picture 66" descr="MCj04298070000[1]"/>
          <p:cNvPicPr>
            <a:picLocks noChangeAspect="1" noChangeArrowheads="1"/>
          </p:cNvPicPr>
          <p:nvPr/>
        </p:nvPicPr>
        <p:blipFill>
          <a:blip r:embed="rId8"/>
          <a:srcRect/>
          <a:stretch>
            <a:fillRect/>
          </a:stretch>
        </p:blipFill>
        <p:spPr bwMode="auto">
          <a:xfrm>
            <a:off x="2438400" y="3297238"/>
            <a:ext cx="685800" cy="617537"/>
          </a:xfrm>
          <a:prstGeom prst="rect">
            <a:avLst/>
          </a:prstGeom>
          <a:noFill/>
          <a:ln w="9525">
            <a:noFill/>
            <a:miter lim="800000"/>
            <a:headEnd/>
            <a:tailEnd/>
          </a:ln>
        </p:spPr>
      </p:pic>
      <p:sp>
        <p:nvSpPr>
          <p:cNvPr id="25655" name="AutoShape 67"/>
          <p:cNvSpPr>
            <a:spLocks noChangeArrowheads="1"/>
          </p:cNvSpPr>
          <p:nvPr/>
        </p:nvSpPr>
        <p:spPr bwMode="auto">
          <a:xfrm>
            <a:off x="3200400" y="34290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pic>
        <p:nvPicPr>
          <p:cNvPr id="25656" name="Picture 68" descr="MCj04298070000[1]"/>
          <p:cNvPicPr>
            <a:picLocks noChangeAspect="1" noChangeArrowheads="1"/>
          </p:cNvPicPr>
          <p:nvPr/>
        </p:nvPicPr>
        <p:blipFill>
          <a:blip r:embed="rId8"/>
          <a:srcRect/>
          <a:stretch>
            <a:fillRect/>
          </a:stretch>
        </p:blipFill>
        <p:spPr bwMode="auto">
          <a:xfrm>
            <a:off x="7162800" y="5811838"/>
            <a:ext cx="685800" cy="617537"/>
          </a:xfrm>
          <a:prstGeom prst="rect">
            <a:avLst/>
          </a:prstGeom>
          <a:noFill/>
          <a:ln w="9525">
            <a:noFill/>
            <a:miter lim="800000"/>
            <a:headEnd/>
            <a:tailEnd/>
          </a:ln>
        </p:spPr>
      </p:pic>
      <p:sp>
        <p:nvSpPr>
          <p:cNvPr id="25657" name="AutoShape 69"/>
          <p:cNvSpPr>
            <a:spLocks noChangeArrowheads="1"/>
          </p:cNvSpPr>
          <p:nvPr/>
        </p:nvSpPr>
        <p:spPr bwMode="auto">
          <a:xfrm rot="10800000">
            <a:off x="7924800" y="5943600"/>
            <a:ext cx="228600" cy="457200"/>
          </a:xfrm>
          <a:prstGeom prst="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p>
        </p:txBody>
      </p:sp>
      <p:pic>
        <p:nvPicPr>
          <p:cNvPr id="25660" name="Picture 73" descr="MCj01743510000[1]"/>
          <p:cNvPicPr>
            <a:picLocks noChangeAspect="1" noChangeArrowheads="1"/>
          </p:cNvPicPr>
          <p:nvPr/>
        </p:nvPicPr>
        <p:blipFill>
          <a:blip r:embed="rId9"/>
          <a:srcRect/>
          <a:stretch>
            <a:fillRect/>
          </a:stretch>
        </p:blipFill>
        <p:spPr bwMode="auto">
          <a:xfrm>
            <a:off x="4267200" y="3886200"/>
            <a:ext cx="838200" cy="720725"/>
          </a:xfrm>
          <a:prstGeom prst="rect">
            <a:avLst/>
          </a:prstGeom>
          <a:noFill/>
          <a:ln w="9525">
            <a:noFill/>
            <a:miter lim="800000"/>
            <a:headEnd/>
            <a:tailEnd/>
          </a:ln>
        </p:spPr>
      </p:pic>
      <p:pic>
        <p:nvPicPr>
          <p:cNvPr id="25661" name="Picture 74" descr="MCj01743450000[1]"/>
          <p:cNvPicPr>
            <a:picLocks noChangeAspect="1" noChangeArrowheads="1"/>
          </p:cNvPicPr>
          <p:nvPr/>
        </p:nvPicPr>
        <p:blipFill>
          <a:blip r:embed="rId10"/>
          <a:srcRect/>
          <a:stretch>
            <a:fillRect/>
          </a:stretch>
        </p:blipFill>
        <p:spPr bwMode="auto">
          <a:xfrm>
            <a:off x="2895600" y="4572000"/>
            <a:ext cx="590550" cy="608013"/>
          </a:xfrm>
          <a:prstGeom prst="rect">
            <a:avLst/>
          </a:prstGeom>
          <a:noFill/>
          <a:ln w="9525">
            <a:noFill/>
            <a:miter lim="800000"/>
            <a:headEnd/>
            <a:tailEnd/>
          </a:ln>
        </p:spPr>
      </p:pic>
      <p:pic>
        <p:nvPicPr>
          <p:cNvPr id="25663" name="Picture 76" descr="MCj04244840000[1]"/>
          <p:cNvPicPr>
            <a:picLocks noChangeAspect="1" noChangeArrowheads="1"/>
          </p:cNvPicPr>
          <p:nvPr/>
        </p:nvPicPr>
        <p:blipFill>
          <a:blip r:embed="rId11"/>
          <a:srcRect/>
          <a:stretch>
            <a:fillRect/>
          </a:stretch>
        </p:blipFill>
        <p:spPr bwMode="auto">
          <a:xfrm>
            <a:off x="4343400" y="3276600"/>
            <a:ext cx="685800" cy="627063"/>
          </a:xfrm>
          <a:prstGeom prst="rect">
            <a:avLst/>
          </a:prstGeom>
          <a:noFill/>
          <a:ln w="9525">
            <a:noFill/>
            <a:miter lim="800000"/>
            <a:headEnd/>
            <a:tailEnd/>
          </a:ln>
        </p:spPr>
      </p:pic>
      <p:pic>
        <p:nvPicPr>
          <p:cNvPr id="25664" name="Picture 77" descr="folder"/>
          <p:cNvPicPr>
            <a:picLocks noChangeAspect="1" noChangeArrowheads="1"/>
          </p:cNvPicPr>
          <p:nvPr/>
        </p:nvPicPr>
        <p:blipFill>
          <a:blip r:embed="rId12"/>
          <a:srcRect/>
          <a:stretch>
            <a:fillRect/>
          </a:stretch>
        </p:blipFill>
        <p:spPr bwMode="auto">
          <a:xfrm>
            <a:off x="5943600" y="5791200"/>
            <a:ext cx="563563" cy="609600"/>
          </a:xfrm>
          <a:prstGeom prst="rect">
            <a:avLst/>
          </a:prstGeom>
          <a:noFill/>
          <a:ln w="9525">
            <a:noFill/>
            <a:miter lim="800000"/>
            <a:headEnd/>
            <a:tailEnd/>
          </a:ln>
        </p:spPr>
      </p:pic>
      <p:pic>
        <p:nvPicPr>
          <p:cNvPr id="25665" name="Picture 78" descr="MCBS01651_0000[1]"/>
          <p:cNvPicPr>
            <a:picLocks noChangeAspect="1" noChangeArrowheads="1"/>
          </p:cNvPicPr>
          <p:nvPr/>
        </p:nvPicPr>
        <p:blipFill>
          <a:blip r:embed="rId13"/>
          <a:srcRect/>
          <a:stretch>
            <a:fillRect/>
          </a:stretch>
        </p:blipFill>
        <p:spPr bwMode="auto">
          <a:xfrm>
            <a:off x="4191000" y="4572000"/>
            <a:ext cx="1017588" cy="617538"/>
          </a:xfrm>
          <a:prstGeom prst="rect">
            <a:avLst/>
          </a:prstGeom>
          <a:noFill/>
          <a:ln w="9525">
            <a:noFill/>
            <a:miter lim="800000"/>
            <a:headEnd/>
            <a:tailEnd/>
          </a:ln>
        </p:spPr>
      </p:pic>
      <p:pic>
        <p:nvPicPr>
          <p:cNvPr id="25666" name="Picture 81" descr="MCj02525470000[1]"/>
          <p:cNvPicPr>
            <a:picLocks noChangeAspect="1" noChangeArrowheads="1"/>
          </p:cNvPicPr>
          <p:nvPr/>
        </p:nvPicPr>
        <p:blipFill>
          <a:blip r:embed="rId14"/>
          <a:srcRect/>
          <a:stretch>
            <a:fillRect/>
          </a:stretch>
        </p:blipFill>
        <p:spPr bwMode="auto">
          <a:xfrm>
            <a:off x="5943600" y="5181600"/>
            <a:ext cx="563563" cy="595313"/>
          </a:xfrm>
          <a:prstGeom prst="rect">
            <a:avLst/>
          </a:prstGeom>
          <a:noFill/>
          <a:ln w="9525">
            <a:noFill/>
            <a:miter lim="800000"/>
            <a:headEnd/>
            <a:tailEnd/>
          </a:ln>
        </p:spPr>
      </p:pic>
      <p:pic>
        <p:nvPicPr>
          <p:cNvPr id="24" name="Picture 81" descr="MCj02525470000[1]"/>
          <p:cNvPicPr>
            <a:picLocks noChangeAspect="1" noChangeArrowheads="1"/>
          </p:cNvPicPr>
          <p:nvPr/>
        </p:nvPicPr>
        <p:blipFill>
          <a:blip r:embed="rId14"/>
          <a:srcRect/>
          <a:stretch>
            <a:fillRect/>
          </a:stretch>
        </p:blipFill>
        <p:spPr bwMode="auto">
          <a:xfrm>
            <a:off x="5562600" y="4572000"/>
            <a:ext cx="563563" cy="595313"/>
          </a:xfrm>
          <a:prstGeom prst="rect">
            <a:avLst/>
          </a:prstGeom>
          <a:noFill/>
          <a:ln w="9525">
            <a:noFill/>
            <a:miter lim="800000"/>
            <a:headEnd/>
            <a:tailEnd/>
          </a:ln>
        </p:spPr>
      </p:pic>
      <p:pic>
        <p:nvPicPr>
          <p:cNvPr id="25" name="Picture 81" descr="MCj02525470000[1]"/>
          <p:cNvPicPr>
            <a:picLocks noChangeAspect="1" noChangeArrowheads="1"/>
          </p:cNvPicPr>
          <p:nvPr/>
        </p:nvPicPr>
        <p:blipFill>
          <a:blip r:embed="rId14"/>
          <a:srcRect/>
          <a:stretch>
            <a:fillRect/>
          </a:stretch>
        </p:blipFill>
        <p:spPr bwMode="auto">
          <a:xfrm>
            <a:off x="6324600" y="4572000"/>
            <a:ext cx="563563" cy="595313"/>
          </a:xfrm>
          <a:prstGeom prst="rect">
            <a:avLst/>
          </a:prstGeom>
          <a:noFill/>
          <a:ln w="9525">
            <a:noFill/>
            <a:miter lim="800000"/>
            <a:headEnd/>
            <a:tailEnd/>
          </a:ln>
        </p:spPr>
      </p:pic>
      <p:pic>
        <p:nvPicPr>
          <p:cNvPr id="26" name="Picture 81" descr="MCj02525470000[1]"/>
          <p:cNvPicPr>
            <a:picLocks noChangeAspect="1" noChangeArrowheads="1"/>
          </p:cNvPicPr>
          <p:nvPr/>
        </p:nvPicPr>
        <p:blipFill>
          <a:blip r:embed="rId14"/>
          <a:srcRect/>
          <a:stretch>
            <a:fillRect/>
          </a:stretch>
        </p:blipFill>
        <p:spPr bwMode="auto">
          <a:xfrm>
            <a:off x="5562600" y="4114800"/>
            <a:ext cx="347663" cy="366713"/>
          </a:xfrm>
          <a:prstGeom prst="rect">
            <a:avLst/>
          </a:prstGeom>
          <a:noFill/>
          <a:ln w="9525">
            <a:noFill/>
            <a:miter lim="800000"/>
            <a:headEnd/>
            <a:tailEnd/>
          </a:ln>
        </p:spPr>
      </p:pic>
      <p:pic>
        <p:nvPicPr>
          <p:cNvPr id="27" name="Picture 81" descr="MCj02525470000[1]"/>
          <p:cNvPicPr>
            <a:picLocks noChangeAspect="1" noChangeArrowheads="1"/>
          </p:cNvPicPr>
          <p:nvPr/>
        </p:nvPicPr>
        <p:blipFill>
          <a:blip r:embed="rId14"/>
          <a:srcRect/>
          <a:stretch>
            <a:fillRect/>
          </a:stretch>
        </p:blipFill>
        <p:spPr bwMode="auto">
          <a:xfrm>
            <a:off x="6096000" y="4114800"/>
            <a:ext cx="347663" cy="366713"/>
          </a:xfrm>
          <a:prstGeom prst="rect">
            <a:avLst/>
          </a:prstGeom>
          <a:noFill/>
          <a:ln w="9525">
            <a:noFill/>
            <a:miter lim="800000"/>
            <a:headEnd/>
            <a:tailEnd/>
          </a:ln>
        </p:spPr>
      </p:pic>
      <p:pic>
        <p:nvPicPr>
          <p:cNvPr id="28" name="Picture 81" descr="MCj02525470000[1]"/>
          <p:cNvPicPr>
            <a:picLocks noChangeAspect="1" noChangeArrowheads="1"/>
          </p:cNvPicPr>
          <p:nvPr/>
        </p:nvPicPr>
        <p:blipFill>
          <a:blip r:embed="rId14"/>
          <a:srcRect/>
          <a:stretch>
            <a:fillRect/>
          </a:stretch>
        </p:blipFill>
        <p:spPr bwMode="auto">
          <a:xfrm>
            <a:off x="6553200" y="4114800"/>
            <a:ext cx="347663" cy="366713"/>
          </a:xfrm>
          <a:prstGeom prst="rect">
            <a:avLst/>
          </a:prstGeom>
          <a:noFill/>
          <a:ln w="9525">
            <a:noFill/>
            <a:miter lim="800000"/>
            <a:headEnd/>
            <a:tailEnd/>
          </a:ln>
        </p:spPr>
      </p:pic>
      <p:pic>
        <p:nvPicPr>
          <p:cNvPr id="25667" name="Picture 67" descr="C:\Documents and Settings\William Feigley\Local Settings\Temporary Internet Files\Content.IE5\71OO1W5Y\MCj04126120000[1].wmf"/>
          <p:cNvPicPr>
            <a:picLocks noChangeAspect="1" noChangeArrowheads="1"/>
          </p:cNvPicPr>
          <p:nvPr/>
        </p:nvPicPr>
        <p:blipFill>
          <a:blip r:embed="rId15"/>
          <a:srcRect/>
          <a:stretch>
            <a:fillRect/>
          </a:stretch>
        </p:blipFill>
        <p:spPr bwMode="auto">
          <a:xfrm>
            <a:off x="7239000" y="4718050"/>
            <a:ext cx="966788" cy="1047750"/>
          </a:xfrm>
          <a:prstGeom prst="rect">
            <a:avLst/>
          </a:prstGeom>
          <a:noFill/>
          <a:ln w="9525">
            <a:noFill/>
            <a:miter lim="800000"/>
            <a:headEnd/>
            <a:tailEnd/>
          </a:ln>
        </p:spPr>
      </p:pic>
      <p:pic>
        <p:nvPicPr>
          <p:cNvPr id="25668" name="Picture 68" descr="C:\Documents and Settings\William Feigley\Local Settings\Temporary Internet Files\Content.IE5\71OO1W5Y\MCj03657480000[1].wmf"/>
          <p:cNvPicPr>
            <a:picLocks noChangeAspect="1" noChangeArrowheads="1"/>
          </p:cNvPicPr>
          <p:nvPr/>
        </p:nvPicPr>
        <p:blipFill>
          <a:blip r:embed="rId16"/>
          <a:srcRect/>
          <a:stretch>
            <a:fillRect/>
          </a:stretch>
        </p:blipFill>
        <p:spPr bwMode="auto">
          <a:xfrm>
            <a:off x="5486400" y="3276600"/>
            <a:ext cx="831850" cy="723900"/>
          </a:xfrm>
          <a:prstGeom prst="rect">
            <a:avLst/>
          </a:prstGeom>
          <a:noFill/>
          <a:ln w="9525">
            <a:noFill/>
            <a:miter lim="800000"/>
            <a:headEnd/>
            <a:tailEnd/>
          </a:ln>
        </p:spPr>
      </p:pic>
      <p:pic>
        <p:nvPicPr>
          <p:cNvPr id="25678" name="Picture 78" descr="C:\Documents and Settings\William Feigley\Local Settings\Temporary Internet Files\Content.IE5\WFK92X23\MCSO01658_0000[1].wmf"/>
          <p:cNvPicPr>
            <a:picLocks noChangeAspect="1" noChangeArrowheads="1"/>
          </p:cNvPicPr>
          <p:nvPr/>
        </p:nvPicPr>
        <p:blipFill>
          <a:blip r:embed="rId17"/>
          <a:srcRect/>
          <a:stretch>
            <a:fillRect/>
          </a:stretch>
        </p:blipFill>
        <p:spPr bwMode="auto">
          <a:xfrm>
            <a:off x="6324600" y="3352800"/>
            <a:ext cx="649288" cy="641350"/>
          </a:xfrm>
          <a:prstGeom prst="rect">
            <a:avLst/>
          </a:prstGeom>
          <a:noFill/>
          <a:ln w="9525">
            <a:noFill/>
            <a:miter lim="800000"/>
            <a:headEnd/>
            <a:tailEnd/>
          </a:ln>
        </p:spPr>
      </p:pic>
      <p:pic>
        <p:nvPicPr>
          <p:cNvPr id="25680" name="Picture 80" descr="C:\Documents and Settings\William Feigley\Local Settings\Temporary Internet Files\Content.IE5\BH04ND2L\MCj02929480000[1].wmf"/>
          <p:cNvPicPr>
            <a:picLocks noChangeAspect="1" noChangeArrowheads="1"/>
          </p:cNvPicPr>
          <p:nvPr/>
        </p:nvPicPr>
        <p:blipFill>
          <a:blip r:embed="rId18"/>
          <a:srcRect/>
          <a:stretch>
            <a:fillRect/>
          </a:stretch>
        </p:blipFill>
        <p:spPr bwMode="auto">
          <a:xfrm>
            <a:off x="7315200" y="3962400"/>
            <a:ext cx="825500" cy="758825"/>
          </a:xfrm>
          <a:prstGeom prst="rect">
            <a:avLst/>
          </a:prstGeom>
          <a:noFill/>
          <a:ln w="9525">
            <a:noFill/>
            <a:miter lim="800000"/>
            <a:headEnd/>
            <a:tailEnd/>
          </a:ln>
        </p:spPr>
      </p:pic>
      <p:pic>
        <p:nvPicPr>
          <p:cNvPr id="25676" name="Picture 76" descr="C:\Documents and Settings\William Feigley\Local Settings\Temporary Internet Files\Content.IE5\BH04ND2L\MCj03569070000[1].wmf"/>
          <p:cNvPicPr>
            <a:picLocks noChangeAspect="1" noChangeArrowheads="1"/>
          </p:cNvPicPr>
          <p:nvPr/>
        </p:nvPicPr>
        <p:blipFill>
          <a:blip r:embed="rId19"/>
          <a:srcRect/>
          <a:stretch>
            <a:fillRect/>
          </a:stretch>
        </p:blipFill>
        <p:spPr bwMode="auto">
          <a:xfrm>
            <a:off x="7391400" y="3352800"/>
            <a:ext cx="582613" cy="681038"/>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53"/>
                                        </p:tgtEl>
                                        <p:attrNameLst>
                                          <p:attrName>style.visibility</p:attrName>
                                        </p:attrNameLst>
                                      </p:cBhvr>
                                      <p:to>
                                        <p:strVal val="visible"/>
                                      </p:to>
                                    </p:set>
                                    <p:animEffect transition="in" filter="wipe(down)">
                                      <p:cBhvr>
                                        <p:cTn id="7" dur="500"/>
                                        <p:tgtEl>
                                          <p:spTgt spid="25653"/>
                                        </p:tgtEl>
                                      </p:cBhvr>
                                    </p:animEffect>
                                  </p:childTnLst>
                                </p:cTn>
                              </p:par>
                              <p:par>
                                <p:cTn id="8" presetID="22" presetClass="entr" presetSubtype="4" fill="hold" nodeType="withEffect">
                                  <p:stCondLst>
                                    <p:cond delay="0"/>
                                  </p:stCondLst>
                                  <p:childTnLst>
                                    <p:set>
                                      <p:cBhvr>
                                        <p:cTn id="9" dur="1" fill="hold">
                                          <p:stCondLst>
                                            <p:cond delay="0"/>
                                          </p:stCondLst>
                                        </p:cTn>
                                        <p:tgtEl>
                                          <p:spTgt spid="25651"/>
                                        </p:tgtEl>
                                        <p:attrNameLst>
                                          <p:attrName>style.visibility</p:attrName>
                                        </p:attrNameLst>
                                      </p:cBhvr>
                                      <p:to>
                                        <p:strVal val="visible"/>
                                      </p:to>
                                    </p:set>
                                    <p:animEffect transition="in" filter="wipe(down)">
                                      <p:cBhvr>
                                        <p:cTn id="10" dur="500"/>
                                        <p:tgtEl>
                                          <p:spTgt spid="25651"/>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25652"/>
                                        </p:tgtEl>
                                        <p:attrNameLst>
                                          <p:attrName>style.visibility</p:attrName>
                                        </p:attrNameLst>
                                      </p:cBhvr>
                                      <p:to>
                                        <p:strVal val="visible"/>
                                      </p:to>
                                    </p:set>
                                    <p:anim calcmode="lin" valueType="num">
                                      <p:cBhvr>
                                        <p:cTn id="15" dur="1000" fill="hold"/>
                                        <p:tgtEl>
                                          <p:spTgt spid="2565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5652"/>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5652"/>
                                        </p:tgtEl>
                                        <p:attrNameLst>
                                          <p:attrName>ppt_y</p:attrName>
                                        </p:attrNameLst>
                                      </p:cBhvr>
                                      <p:tavLst>
                                        <p:tav tm="0">
                                          <p:val>
                                            <p:strVal val="#ppt_y"/>
                                          </p:val>
                                        </p:tav>
                                        <p:tav tm="100000">
                                          <p:val>
                                            <p:strVal val="#ppt_y"/>
                                          </p:val>
                                        </p:tav>
                                      </p:tavLst>
                                    </p:anim>
                                    <p:animEffect transition="in" filter="fade">
                                      <p:cBhvr>
                                        <p:cTn id="18" dur="1000"/>
                                        <p:tgtEl>
                                          <p:spTgt spid="2565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5648"/>
                                        </p:tgtEl>
                                        <p:attrNameLst>
                                          <p:attrName>style.visibility</p:attrName>
                                        </p:attrNameLst>
                                      </p:cBhvr>
                                      <p:to>
                                        <p:strVal val="visible"/>
                                      </p:to>
                                    </p:set>
                                    <p:anim calcmode="lin" valueType="num">
                                      <p:cBhvr>
                                        <p:cTn id="23" dur="500" fill="hold"/>
                                        <p:tgtEl>
                                          <p:spTgt spid="25648"/>
                                        </p:tgtEl>
                                        <p:attrNameLst>
                                          <p:attrName>ppt_w</p:attrName>
                                        </p:attrNameLst>
                                      </p:cBhvr>
                                      <p:tavLst>
                                        <p:tav tm="0">
                                          <p:val>
                                            <p:fltVal val="0"/>
                                          </p:val>
                                        </p:tav>
                                        <p:tav tm="100000">
                                          <p:val>
                                            <p:strVal val="#ppt_w"/>
                                          </p:val>
                                        </p:tav>
                                      </p:tavLst>
                                    </p:anim>
                                    <p:anim calcmode="lin" valueType="num">
                                      <p:cBhvr>
                                        <p:cTn id="24" dur="500" fill="hold"/>
                                        <p:tgtEl>
                                          <p:spTgt spid="25648"/>
                                        </p:tgtEl>
                                        <p:attrNameLst>
                                          <p:attrName>ppt_h</p:attrName>
                                        </p:attrNameLst>
                                      </p:cBhvr>
                                      <p:tavLst>
                                        <p:tav tm="0">
                                          <p:val>
                                            <p:fltVal val="0"/>
                                          </p:val>
                                        </p:tav>
                                        <p:tav tm="100000">
                                          <p:val>
                                            <p:strVal val="#ppt_h"/>
                                          </p:val>
                                        </p:tav>
                                      </p:tavLst>
                                    </p:anim>
                                    <p:anim calcmode="lin" valueType="num">
                                      <p:cBhvr>
                                        <p:cTn id="25" dur="500" fill="hold"/>
                                        <p:tgtEl>
                                          <p:spTgt spid="25648"/>
                                        </p:tgtEl>
                                        <p:attrNameLst>
                                          <p:attrName>style.rotation</p:attrName>
                                        </p:attrNameLst>
                                      </p:cBhvr>
                                      <p:tavLst>
                                        <p:tav tm="0">
                                          <p:val>
                                            <p:fltVal val="360"/>
                                          </p:val>
                                        </p:tav>
                                        <p:tav tm="100000">
                                          <p:val>
                                            <p:fltVal val="0"/>
                                          </p:val>
                                        </p:tav>
                                      </p:tavLst>
                                    </p:anim>
                                    <p:animEffect transition="in" filter="fade">
                                      <p:cBhvr>
                                        <p:cTn id="26" dur="500"/>
                                        <p:tgtEl>
                                          <p:spTgt spid="2564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25661"/>
                                        </p:tgtEl>
                                        <p:attrNameLst>
                                          <p:attrName>style.visibility</p:attrName>
                                        </p:attrNameLst>
                                      </p:cBhvr>
                                      <p:to>
                                        <p:strVal val="visible"/>
                                      </p:to>
                                    </p:set>
                                    <p:anim calcmode="lin" valueType="num">
                                      <p:cBhvr>
                                        <p:cTn id="31" dur="500" fill="hold"/>
                                        <p:tgtEl>
                                          <p:spTgt spid="25661"/>
                                        </p:tgtEl>
                                        <p:attrNameLst>
                                          <p:attrName>ppt_w</p:attrName>
                                        </p:attrNameLst>
                                      </p:cBhvr>
                                      <p:tavLst>
                                        <p:tav tm="0">
                                          <p:val>
                                            <p:fltVal val="0"/>
                                          </p:val>
                                        </p:tav>
                                        <p:tav tm="100000">
                                          <p:val>
                                            <p:strVal val="#ppt_w"/>
                                          </p:val>
                                        </p:tav>
                                      </p:tavLst>
                                    </p:anim>
                                    <p:anim calcmode="lin" valueType="num">
                                      <p:cBhvr>
                                        <p:cTn id="32" dur="500" fill="hold"/>
                                        <p:tgtEl>
                                          <p:spTgt spid="2566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5647"/>
                                        </p:tgtEl>
                                        <p:attrNameLst>
                                          <p:attrName>style.visibility</p:attrName>
                                        </p:attrNameLst>
                                      </p:cBhvr>
                                      <p:to>
                                        <p:strVal val="visible"/>
                                      </p:to>
                                    </p:set>
                                    <p:anim calcmode="lin" valueType="num">
                                      <p:cBhvr>
                                        <p:cTn id="37" dur="500" fill="hold"/>
                                        <p:tgtEl>
                                          <p:spTgt spid="25647"/>
                                        </p:tgtEl>
                                        <p:attrNameLst>
                                          <p:attrName>ppt_w</p:attrName>
                                        </p:attrNameLst>
                                      </p:cBhvr>
                                      <p:tavLst>
                                        <p:tav tm="0">
                                          <p:val>
                                            <p:fltVal val="0"/>
                                          </p:val>
                                        </p:tav>
                                        <p:tav tm="100000">
                                          <p:val>
                                            <p:strVal val="#ppt_w"/>
                                          </p:val>
                                        </p:tav>
                                      </p:tavLst>
                                    </p:anim>
                                    <p:anim calcmode="lin" valueType="num">
                                      <p:cBhvr>
                                        <p:cTn id="38" dur="500" fill="hold"/>
                                        <p:tgtEl>
                                          <p:spTgt spid="25647"/>
                                        </p:tgtEl>
                                        <p:attrNameLst>
                                          <p:attrName>ppt_h</p:attrName>
                                        </p:attrNameLst>
                                      </p:cBhvr>
                                      <p:tavLst>
                                        <p:tav tm="0">
                                          <p:val>
                                            <p:fltVal val="0"/>
                                          </p:val>
                                        </p:tav>
                                        <p:tav tm="100000">
                                          <p:val>
                                            <p:strVal val="#ppt_h"/>
                                          </p:val>
                                        </p:tav>
                                      </p:tavLst>
                                    </p:anim>
                                    <p:anim calcmode="lin" valueType="num">
                                      <p:cBhvr>
                                        <p:cTn id="39" dur="500" fill="hold"/>
                                        <p:tgtEl>
                                          <p:spTgt spid="25647"/>
                                        </p:tgtEl>
                                        <p:attrNameLst>
                                          <p:attrName>style.rotation</p:attrName>
                                        </p:attrNameLst>
                                      </p:cBhvr>
                                      <p:tavLst>
                                        <p:tav tm="0">
                                          <p:val>
                                            <p:fltVal val="360"/>
                                          </p:val>
                                        </p:tav>
                                        <p:tav tm="100000">
                                          <p:val>
                                            <p:fltVal val="0"/>
                                          </p:val>
                                        </p:tav>
                                      </p:tavLst>
                                    </p:anim>
                                    <p:animEffect transition="in" filter="fade">
                                      <p:cBhvr>
                                        <p:cTn id="40" dur="500"/>
                                        <p:tgtEl>
                                          <p:spTgt spid="25647"/>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25654"/>
                                        </p:tgtEl>
                                        <p:attrNameLst>
                                          <p:attrName>style.visibility</p:attrName>
                                        </p:attrNameLst>
                                      </p:cBhvr>
                                      <p:to>
                                        <p:strVal val="visible"/>
                                      </p:to>
                                    </p:set>
                                    <p:animEffect transition="in" filter="fade">
                                      <p:cBhvr>
                                        <p:cTn id="45" dur="2000"/>
                                        <p:tgtEl>
                                          <p:spTgt spid="25654"/>
                                        </p:tgtEl>
                                      </p:cBhvr>
                                    </p:animEffect>
                                    <p:anim calcmode="lin" valueType="num">
                                      <p:cBhvr>
                                        <p:cTn id="46" dur="2000" fill="hold"/>
                                        <p:tgtEl>
                                          <p:spTgt spid="25654"/>
                                        </p:tgtEl>
                                        <p:attrNameLst>
                                          <p:attrName>style.rotation</p:attrName>
                                        </p:attrNameLst>
                                      </p:cBhvr>
                                      <p:tavLst>
                                        <p:tav tm="0">
                                          <p:val>
                                            <p:fltVal val="720"/>
                                          </p:val>
                                        </p:tav>
                                        <p:tav tm="100000">
                                          <p:val>
                                            <p:fltVal val="0"/>
                                          </p:val>
                                        </p:tav>
                                      </p:tavLst>
                                    </p:anim>
                                    <p:anim calcmode="lin" valueType="num">
                                      <p:cBhvr>
                                        <p:cTn id="47" dur="2000" fill="hold"/>
                                        <p:tgtEl>
                                          <p:spTgt spid="25654"/>
                                        </p:tgtEl>
                                        <p:attrNameLst>
                                          <p:attrName>ppt_h</p:attrName>
                                        </p:attrNameLst>
                                      </p:cBhvr>
                                      <p:tavLst>
                                        <p:tav tm="0">
                                          <p:val>
                                            <p:fltVal val="0"/>
                                          </p:val>
                                        </p:tav>
                                        <p:tav tm="100000">
                                          <p:val>
                                            <p:strVal val="#ppt_h"/>
                                          </p:val>
                                        </p:tav>
                                      </p:tavLst>
                                    </p:anim>
                                    <p:anim calcmode="lin" valueType="num">
                                      <p:cBhvr>
                                        <p:cTn id="48" dur="2000" fill="hold"/>
                                        <p:tgtEl>
                                          <p:spTgt spid="25654"/>
                                        </p:tgtEl>
                                        <p:attrNameLst>
                                          <p:attrName>ppt_w</p:attrName>
                                        </p:attrNameLst>
                                      </p:cBhvr>
                                      <p:tavLst>
                                        <p:tav tm="0">
                                          <p:val>
                                            <p:fltVal val="0"/>
                                          </p:val>
                                        </p:tav>
                                        <p:tav tm="100000">
                                          <p:val>
                                            <p:strVal val="#ppt_w"/>
                                          </p:val>
                                        </p:tav>
                                      </p:tavLst>
                                    </p:anim>
                                  </p:childTnLst>
                                </p:cTn>
                              </p:par>
                            </p:childTnLst>
                          </p:cTn>
                        </p:par>
                        <p:par>
                          <p:cTn id="49" fill="hold">
                            <p:stCondLst>
                              <p:cond delay="2000"/>
                            </p:stCondLst>
                            <p:childTnLst>
                              <p:par>
                                <p:cTn id="50" presetID="47" presetClass="entr" presetSubtype="0" fill="hold" grpId="0" nodeType="afterEffect">
                                  <p:stCondLst>
                                    <p:cond delay="0"/>
                                  </p:stCondLst>
                                  <p:childTnLst>
                                    <p:set>
                                      <p:cBhvr>
                                        <p:cTn id="51" dur="1" fill="hold">
                                          <p:stCondLst>
                                            <p:cond delay="0"/>
                                          </p:stCondLst>
                                        </p:cTn>
                                        <p:tgtEl>
                                          <p:spTgt spid="25655"/>
                                        </p:tgtEl>
                                        <p:attrNameLst>
                                          <p:attrName>style.visibility</p:attrName>
                                        </p:attrNameLst>
                                      </p:cBhvr>
                                      <p:to>
                                        <p:strVal val="visible"/>
                                      </p:to>
                                    </p:set>
                                    <p:animEffect transition="in" filter="fade">
                                      <p:cBhvr>
                                        <p:cTn id="52" dur="1000"/>
                                        <p:tgtEl>
                                          <p:spTgt spid="25655"/>
                                        </p:tgtEl>
                                      </p:cBhvr>
                                    </p:animEffect>
                                    <p:anim calcmode="lin" valueType="num">
                                      <p:cBhvr>
                                        <p:cTn id="53" dur="1000" fill="hold"/>
                                        <p:tgtEl>
                                          <p:spTgt spid="25655"/>
                                        </p:tgtEl>
                                        <p:attrNameLst>
                                          <p:attrName>ppt_x</p:attrName>
                                        </p:attrNameLst>
                                      </p:cBhvr>
                                      <p:tavLst>
                                        <p:tav tm="0">
                                          <p:val>
                                            <p:strVal val="#ppt_x"/>
                                          </p:val>
                                        </p:tav>
                                        <p:tav tm="100000">
                                          <p:val>
                                            <p:strVal val="#ppt_x"/>
                                          </p:val>
                                        </p:tav>
                                      </p:tavLst>
                                    </p:anim>
                                    <p:anim calcmode="lin" valueType="num">
                                      <p:cBhvr>
                                        <p:cTn id="54" dur="1000" fill="hold"/>
                                        <p:tgtEl>
                                          <p:spTgt spid="2565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2" presetClass="entr" presetSubtype="0" fill="hold" nodeType="clickEffect">
                                  <p:stCondLst>
                                    <p:cond delay="0"/>
                                  </p:stCondLst>
                                  <p:childTnLst>
                                    <p:set>
                                      <p:cBhvr>
                                        <p:cTn id="58" dur="1" fill="hold">
                                          <p:stCondLst>
                                            <p:cond delay="0"/>
                                          </p:stCondLst>
                                        </p:cTn>
                                        <p:tgtEl>
                                          <p:spTgt spid="25649"/>
                                        </p:tgtEl>
                                        <p:attrNameLst>
                                          <p:attrName>style.visibility</p:attrName>
                                        </p:attrNameLst>
                                      </p:cBhvr>
                                      <p:to>
                                        <p:strVal val="visible"/>
                                      </p:to>
                                    </p:set>
                                    <p:animScale>
                                      <p:cBhvr>
                                        <p:cTn id="59" dur="1000" decel="50000" fill="hold">
                                          <p:stCondLst>
                                            <p:cond delay="0"/>
                                          </p:stCondLst>
                                        </p:cTn>
                                        <p:tgtEl>
                                          <p:spTgt spid="256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5649"/>
                                        </p:tgtEl>
                                        <p:attrNameLst>
                                          <p:attrName>ppt_x</p:attrName>
                                          <p:attrName>ppt_y</p:attrName>
                                        </p:attrNameLst>
                                      </p:cBhvr>
                                    </p:animMotion>
                                    <p:animEffect transition="in" filter="fade">
                                      <p:cBhvr>
                                        <p:cTn id="61" dur="1000"/>
                                        <p:tgtEl>
                                          <p:spTgt spid="25649"/>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25650"/>
                                        </p:tgtEl>
                                        <p:attrNameLst>
                                          <p:attrName>style.visibility</p:attrName>
                                        </p:attrNameLst>
                                      </p:cBhvr>
                                      <p:to>
                                        <p:strVal val="visible"/>
                                      </p:to>
                                    </p:set>
                                    <p:animEffect transition="in" filter="wipe(down)">
                                      <p:cBhvr>
                                        <p:cTn id="66" dur="580">
                                          <p:stCondLst>
                                            <p:cond delay="0"/>
                                          </p:stCondLst>
                                        </p:cTn>
                                        <p:tgtEl>
                                          <p:spTgt spid="25650"/>
                                        </p:tgtEl>
                                      </p:cBhvr>
                                    </p:animEffect>
                                    <p:anim calcmode="lin" valueType="num">
                                      <p:cBhvr>
                                        <p:cTn id="67" dur="1822" tmFilter="0,0; 0.14,0.36; 0.43,0.73; 0.71,0.91; 1.0,1.0">
                                          <p:stCondLst>
                                            <p:cond delay="0"/>
                                          </p:stCondLst>
                                        </p:cTn>
                                        <p:tgtEl>
                                          <p:spTgt spid="2565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2565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2565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2565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25650"/>
                                        </p:tgtEl>
                                        <p:attrNameLst>
                                          <p:attrName>ppt_y</p:attrName>
                                        </p:attrNameLst>
                                      </p:cBhvr>
                                      <p:tavLst>
                                        <p:tav tm="0" fmla="#ppt_y-sin(pi*$)/81">
                                          <p:val>
                                            <p:fltVal val="0"/>
                                          </p:val>
                                        </p:tav>
                                        <p:tav tm="100000">
                                          <p:val>
                                            <p:fltVal val="1"/>
                                          </p:val>
                                        </p:tav>
                                      </p:tavLst>
                                    </p:anim>
                                    <p:animScale>
                                      <p:cBhvr>
                                        <p:cTn id="72" dur="26">
                                          <p:stCondLst>
                                            <p:cond delay="650"/>
                                          </p:stCondLst>
                                        </p:cTn>
                                        <p:tgtEl>
                                          <p:spTgt spid="25650"/>
                                        </p:tgtEl>
                                      </p:cBhvr>
                                      <p:to x="100000" y="60000"/>
                                    </p:animScale>
                                    <p:animScale>
                                      <p:cBhvr>
                                        <p:cTn id="73" dur="166" decel="50000">
                                          <p:stCondLst>
                                            <p:cond delay="676"/>
                                          </p:stCondLst>
                                        </p:cTn>
                                        <p:tgtEl>
                                          <p:spTgt spid="25650"/>
                                        </p:tgtEl>
                                      </p:cBhvr>
                                      <p:to x="100000" y="100000"/>
                                    </p:animScale>
                                    <p:animScale>
                                      <p:cBhvr>
                                        <p:cTn id="74" dur="26">
                                          <p:stCondLst>
                                            <p:cond delay="1312"/>
                                          </p:stCondLst>
                                        </p:cTn>
                                        <p:tgtEl>
                                          <p:spTgt spid="25650"/>
                                        </p:tgtEl>
                                      </p:cBhvr>
                                      <p:to x="100000" y="80000"/>
                                    </p:animScale>
                                    <p:animScale>
                                      <p:cBhvr>
                                        <p:cTn id="75" dur="166" decel="50000">
                                          <p:stCondLst>
                                            <p:cond delay="1338"/>
                                          </p:stCondLst>
                                        </p:cTn>
                                        <p:tgtEl>
                                          <p:spTgt spid="25650"/>
                                        </p:tgtEl>
                                      </p:cBhvr>
                                      <p:to x="100000" y="100000"/>
                                    </p:animScale>
                                    <p:animScale>
                                      <p:cBhvr>
                                        <p:cTn id="76" dur="26">
                                          <p:stCondLst>
                                            <p:cond delay="1642"/>
                                          </p:stCondLst>
                                        </p:cTn>
                                        <p:tgtEl>
                                          <p:spTgt spid="25650"/>
                                        </p:tgtEl>
                                      </p:cBhvr>
                                      <p:to x="100000" y="90000"/>
                                    </p:animScale>
                                    <p:animScale>
                                      <p:cBhvr>
                                        <p:cTn id="77" dur="166" decel="50000">
                                          <p:stCondLst>
                                            <p:cond delay="1668"/>
                                          </p:stCondLst>
                                        </p:cTn>
                                        <p:tgtEl>
                                          <p:spTgt spid="25650"/>
                                        </p:tgtEl>
                                      </p:cBhvr>
                                      <p:to x="100000" y="100000"/>
                                    </p:animScale>
                                    <p:animScale>
                                      <p:cBhvr>
                                        <p:cTn id="78" dur="26">
                                          <p:stCondLst>
                                            <p:cond delay="1808"/>
                                          </p:stCondLst>
                                        </p:cTn>
                                        <p:tgtEl>
                                          <p:spTgt spid="25650"/>
                                        </p:tgtEl>
                                      </p:cBhvr>
                                      <p:to x="100000" y="95000"/>
                                    </p:animScale>
                                    <p:animScale>
                                      <p:cBhvr>
                                        <p:cTn id="79" dur="166" decel="50000">
                                          <p:stCondLst>
                                            <p:cond delay="1834"/>
                                          </p:stCondLst>
                                        </p:cTn>
                                        <p:tgtEl>
                                          <p:spTgt spid="2565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30" presetClass="entr" presetSubtype="0" fill="hold" nodeType="clickEffect">
                                  <p:stCondLst>
                                    <p:cond delay="0"/>
                                  </p:stCondLst>
                                  <p:childTnLst>
                                    <p:set>
                                      <p:cBhvr>
                                        <p:cTn id="83" dur="1" fill="hold">
                                          <p:stCondLst>
                                            <p:cond delay="0"/>
                                          </p:stCondLst>
                                        </p:cTn>
                                        <p:tgtEl>
                                          <p:spTgt spid="25665"/>
                                        </p:tgtEl>
                                        <p:attrNameLst>
                                          <p:attrName>style.visibility</p:attrName>
                                        </p:attrNameLst>
                                      </p:cBhvr>
                                      <p:to>
                                        <p:strVal val="visible"/>
                                      </p:to>
                                    </p:set>
                                    <p:animEffect transition="in" filter="fade">
                                      <p:cBhvr>
                                        <p:cTn id="84" dur="800" decel="100000"/>
                                        <p:tgtEl>
                                          <p:spTgt spid="25665"/>
                                        </p:tgtEl>
                                      </p:cBhvr>
                                    </p:animEffect>
                                    <p:anim calcmode="lin" valueType="num">
                                      <p:cBhvr>
                                        <p:cTn id="85" dur="800" decel="100000" fill="hold"/>
                                        <p:tgtEl>
                                          <p:spTgt spid="25665"/>
                                        </p:tgtEl>
                                        <p:attrNameLst>
                                          <p:attrName>style.rotation</p:attrName>
                                        </p:attrNameLst>
                                      </p:cBhvr>
                                      <p:tavLst>
                                        <p:tav tm="0">
                                          <p:val>
                                            <p:fltVal val="-90"/>
                                          </p:val>
                                        </p:tav>
                                        <p:tav tm="100000">
                                          <p:val>
                                            <p:fltVal val="0"/>
                                          </p:val>
                                        </p:tav>
                                      </p:tavLst>
                                    </p:anim>
                                    <p:anim calcmode="lin" valueType="num">
                                      <p:cBhvr>
                                        <p:cTn id="86" dur="800" decel="100000" fill="hold"/>
                                        <p:tgtEl>
                                          <p:spTgt spid="25665"/>
                                        </p:tgtEl>
                                        <p:attrNameLst>
                                          <p:attrName>ppt_x</p:attrName>
                                        </p:attrNameLst>
                                      </p:cBhvr>
                                      <p:tavLst>
                                        <p:tav tm="0">
                                          <p:val>
                                            <p:strVal val="#ppt_x+0.4"/>
                                          </p:val>
                                        </p:tav>
                                        <p:tav tm="100000">
                                          <p:val>
                                            <p:strVal val="#ppt_x-0.05"/>
                                          </p:val>
                                        </p:tav>
                                      </p:tavLst>
                                    </p:anim>
                                    <p:anim calcmode="lin" valueType="num">
                                      <p:cBhvr>
                                        <p:cTn id="87" dur="800" decel="100000" fill="hold"/>
                                        <p:tgtEl>
                                          <p:spTgt spid="25665"/>
                                        </p:tgtEl>
                                        <p:attrNameLst>
                                          <p:attrName>ppt_y</p:attrName>
                                        </p:attrNameLst>
                                      </p:cBhvr>
                                      <p:tavLst>
                                        <p:tav tm="0">
                                          <p:val>
                                            <p:strVal val="#ppt_y-0.4"/>
                                          </p:val>
                                        </p:tav>
                                        <p:tav tm="100000">
                                          <p:val>
                                            <p:strVal val="#ppt_y+0.1"/>
                                          </p:val>
                                        </p:tav>
                                      </p:tavLst>
                                    </p:anim>
                                    <p:anim calcmode="lin" valueType="num">
                                      <p:cBhvr>
                                        <p:cTn id="88" dur="200" accel="100000" fill="hold">
                                          <p:stCondLst>
                                            <p:cond delay="800"/>
                                          </p:stCondLst>
                                        </p:cTn>
                                        <p:tgtEl>
                                          <p:spTgt spid="25665"/>
                                        </p:tgtEl>
                                        <p:attrNameLst>
                                          <p:attrName>ppt_x</p:attrName>
                                        </p:attrNameLst>
                                      </p:cBhvr>
                                      <p:tavLst>
                                        <p:tav tm="0">
                                          <p:val>
                                            <p:strVal val="#ppt_x-0.05"/>
                                          </p:val>
                                        </p:tav>
                                        <p:tav tm="100000">
                                          <p:val>
                                            <p:strVal val="#ppt_x"/>
                                          </p:val>
                                        </p:tav>
                                      </p:tavLst>
                                    </p:anim>
                                    <p:anim calcmode="lin" valueType="num">
                                      <p:cBhvr>
                                        <p:cTn id="89" dur="200" accel="100000" fill="hold">
                                          <p:stCondLst>
                                            <p:cond delay="800"/>
                                          </p:stCondLst>
                                        </p:cTn>
                                        <p:tgtEl>
                                          <p:spTgt spid="25665"/>
                                        </p:tgtEl>
                                        <p:attrNameLst>
                                          <p:attrName>ppt_y</p:attrName>
                                        </p:attrNameLst>
                                      </p:cBhvr>
                                      <p:tavLst>
                                        <p:tav tm="0">
                                          <p:val>
                                            <p:strVal val="#ppt_y+0.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5" presetClass="entr" presetSubtype="0" fill="hold" nodeType="clickEffect">
                                  <p:stCondLst>
                                    <p:cond delay="0"/>
                                  </p:stCondLst>
                                  <p:childTnLst>
                                    <p:set>
                                      <p:cBhvr>
                                        <p:cTn id="93" dur="1" fill="hold">
                                          <p:stCondLst>
                                            <p:cond delay="0"/>
                                          </p:stCondLst>
                                        </p:cTn>
                                        <p:tgtEl>
                                          <p:spTgt spid="25660"/>
                                        </p:tgtEl>
                                        <p:attrNameLst>
                                          <p:attrName>style.visibility</p:attrName>
                                        </p:attrNameLst>
                                      </p:cBhvr>
                                      <p:to>
                                        <p:strVal val="visible"/>
                                      </p:to>
                                    </p:set>
                                    <p:anim calcmode="lin" valueType="num">
                                      <p:cBhvr>
                                        <p:cTn id="94" dur="500" decel="50000" fill="hold">
                                          <p:stCondLst>
                                            <p:cond delay="0"/>
                                          </p:stCondLst>
                                        </p:cTn>
                                        <p:tgtEl>
                                          <p:spTgt spid="25660"/>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25660"/>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25660"/>
                                        </p:tgtEl>
                                        <p:attrNameLst>
                                          <p:attrName>ppt_w</p:attrName>
                                        </p:attrNameLst>
                                      </p:cBhvr>
                                      <p:tavLst>
                                        <p:tav tm="0">
                                          <p:val>
                                            <p:strVal val="#ppt_w*.05"/>
                                          </p:val>
                                        </p:tav>
                                        <p:tav tm="100000">
                                          <p:val>
                                            <p:strVal val="#ppt_w"/>
                                          </p:val>
                                        </p:tav>
                                      </p:tavLst>
                                    </p:anim>
                                    <p:anim calcmode="lin" valueType="num">
                                      <p:cBhvr>
                                        <p:cTn id="97" dur="1000" fill="hold"/>
                                        <p:tgtEl>
                                          <p:spTgt spid="25660"/>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25660"/>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25660"/>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25660"/>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25660"/>
                                        </p:tgtEl>
                                      </p:cBhvr>
                                    </p:animEffect>
                                  </p:childTnLst>
                                </p:cTn>
                              </p:par>
                            </p:childTnLst>
                          </p:cTn>
                        </p:par>
                      </p:childTnLst>
                    </p:cTn>
                  </p:par>
                  <p:par>
                    <p:cTn id="102" fill="hold">
                      <p:stCondLst>
                        <p:cond delay="indefinite"/>
                      </p:stCondLst>
                      <p:childTnLst>
                        <p:par>
                          <p:cTn id="103" fill="hold">
                            <p:stCondLst>
                              <p:cond delay="0"/>
                            </p:stCondLst>
                            <p:childTnLst>
                              <p:par>
                                <p:cTn id="104" presetID="19" presetClass="entr" presetSubtype="10" fill="hold" nodeType="clickEffect">
                                  <p:stCondLst>
                                    <p:cond delay="0"/>
                                  </p:stCondLst>
                                  <p:childTnLst>
                                    <p:set>
                                      <p:cBhvr>
                                        <p:cTn id="105" dur="1" fill="hold">
                                          <p:stCondLst>
                                            <p:cond delay="0"/>
                                          </p:stCondLst>
                                        </p:cTn>
                                        <p:tgtEl>
                                          <p:spTgt spid="25663"/>
                                        </p:tgtEl>
                                        <p:attrNameLst>
                                          <p:attrName>style.visibility</p:attrName>
                                        </p:attrNameLst>
                                      </p:cBhvr>
                                      <p:to>
                                        <p:strVal val="visible"/>
                                      </p:to>
                                    </p:set>
                                    <p:anim calcmode="lin" valueType="num">
                                      <p:cBhvr>
                                        <p:cTn id="106" dur="5000" fill="hold"/>
                                        <p:tgtEl>
                                          <p:spTgt spid="25663"/>
                                        </p:tgtEl>
                                        <p:attrNameLst>
                                          <p:attrName>ppt_w</p:attrName>
                                        </p:attrNameLst>
                                      </p:cBhvr>
                                      <p:tavLst>
                                        <p:tav tm="0" fmla="#ppt_w*sin(2.5*pi*$)">
                                          <p:val>
                                            <p:fltVal val="0"/>
                                          </p:val>
                                        </p:tav>
                                        <p:tav tm="100000">
                                          <p:val>
                                            <p:fltVal val="1"/>
                                          </p:val>
                                        </p:tav>
                                      </p:tavLst>
                                    </p:anim>
                                    <p:anim calcmode="lin" valueType="num">
                                      <p:cBhvr>
                                        <p:cTn id="107" dur="5000" fill="hold"/>
                                        <p:tgtEl>
                                          <p:spTgt spid="25663"/>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39" presetClass="entr" presetSubtype="0" accel="100000" fill="hold" nodeType="clickEffect">
                                  <p:stCondLst>
                                    <p:cond delay="0"/>
                                  </p:stCondLst>
                                  <p:childTnLst>
                                    <p:set>
                                      <p:cBhvr>
                                        <p:cTn id="111" dur="1" fill="hold">
                                          <p:stCondLst>
                                            <p:cond delay="0"/>
                                          </p:stCondLst>
                                        </p:cTn>
                                        <p:tgtEl>
                                          <p:spTgt spid="25664"/>
                                        </p:tgtEl>
                                        <p:attrNameLst>
                                          <p:attrName>style.visibility</p:attrName>
                                        </p:attrNameLst>
                                      </p:cBhvr>
                                      <p:to>
                                        <p:strVal val="visible"/>
                                      </p:to>
                                    </p:set>
                                    <p:anim calcmode="lin" valueType="num">
                                      <p:cBhvr>
                                        <p:cTn id="112" dur="500" fill="hold"/>
                                        <p:tgtEl>
                                          <p:spTgt spid="25664"/>
                                        </p:tgtEl>
                                        <p:attrNameLst>
                                          <p:attrName>ppt_h</p:attrName>
                                        </p:attrNameLst>
                                      </p:cBhvr>
                                      <p:tavLst>
                                        <p:tav tm="0">
                                          <p:val>
                                            <p:strVal val="#ppt_h/20"/>
                                          </p:val>
                                        </p:tav>
                                        <p:tav tm="50000">
                                          <p:val>
                                            <p:strVal val="#ppt_h/20"/>
                                          </p:val>
                                        </p:tav>
                                        <p:tav tm="100000">
                                          <p:val>
                                            <p:strVal val="#ppt_h"/>
                                          </p:val>
                                        </p:tav>
                                      </p:tavLst>
                                    </p:anim>
                                    <p:anim calcmode="lin" valueType="num">
                                      <p:cBhvr>
                                        <p:cTn id="113" dur="500" fill="hold"/>
                                        <p:tgtEl>
                                          <p:spTgt spid="25664"/>
                                        </p:tgtEl>
                                        <p:attrNameLst>
                                          <p:attrName>ppt_w</p:attrName>
                                        </p:attrNameLst>
                                      </p:cBhvr>
                                      <p:tavLst>
                                        <p:tav tm="0">
                                          <p:val>
                                            <p:strVal val="#ppt_w+.3"/>
                                          </p:val>
                                        </p:tav>
                                        <p:tav tm="50000">
                                          <p:val>
                                            <p:strVal val="#ppt_w+.3"/>
                                          </p:val>
                                        </p:tav>
                                        <p:tav tm="100000">
                                          <p:val>
                                            <p:strVal val="#ppt_w"/>
                                          </p:val>
                                        </p:tav>
                                      </p:tavLst>
                                    </p:anim>
                                    <p:anim calcmode="lin" valueType="num">
                                      <p:cBhvr>
                                        <p:cTn id="114" dur="500" fill="hold"/>
                                        <p:tgtEl>
                                          <p:spTgt spid="25664"/>
                                        </p:tgtEl>
                                        <p:attrNameLst>
                                          <p:attrName>ppt_x</p:attrName>
                                        </p:attrNameLst>
                                      </p:cBhvr>
                                      <p:tavLst>
                                        <p:tav tm="0">
                                          <p:val>
                                            <p:strVal val="#ppt_x-.3"/>
                                          </p:val>
                                        </p:tav>
                                        <p:tav tm="50000">
                                          <p:val>
                                            <p:strVal val="#ppt_x"/>
                                          </p:val>
                                        </p:tav>
                                        <p:tav tm="100000">
                                          <p:val>
                                            <p:strVal val="#ppt_x"/>
                                          </p:val>
                                        </p:tav>
                                      </p:tavLst>
                                    </p:anim>
                                    <p:anim calcmode="lin" valueType="num">
                                      <p:cBhvr>
                                        <p:cTn id="115" dur="500" fill="hold"/>
                                        <p:tgtEl>
                                          <p:spTgt spid="25664"/>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31" presetClass="entr" presetSubtype="0" fill="hold" nodeType="clickEffect">
                                  <p:stCondLst>
                                    <p:cond delay="0"/>
                                  </p:stCondLst>
                                  <p:iterate type="lt">
                                    <p:tmPct val="5000"/>
                                  </p:iterate>
                                  <p:childTnLst>
                                    <p:set>
                                      <p:cBhvr>
                                        <p:cTn id="119" dur="1" fill="hold">
                                          <p:stCondLst>
                                            <p:cond delay="0"/>
                                          </p:stCondLst>
                                        </p:cTn>
                                        <p:tgtEl>
                                          <p:spTgt spid="25666"/>
                                        </p:tgtEl>
                                        <p:attrNameLst>
                                          <p:attrName>style.visibility</p:attrName>
                                        </p:attrNameLst>
                                      </p:cBhvr>
                                      <p:to>
                                        <p:strVal val="visible"/>
                                      </p:to>
                                    </p:set>
                                    <p:anim calcmode="lin" valueType="num">
                                      <p:cBhvr>
                                        <p:cTn id="120" dur="1000" fill="hold"/>
                                        <p:tgtEl>
                                          <p:spTgt spid="25666"/>
                                        </p:tgtEl>
                                        <p:attrNameLst>
                                          <p:attrName>ppt_w</p:attrName>
                                        </p:attrNameLst>
                                      </p:cBhvr>
                                      <p:tavLst>
                                        <p:tav tm="0">
                                          <p:val>
                                            <p:fltVal val="0"/>
                                          </p:val>
                                        </p:tav>
                                        <p:tav tm="100000">
                                          <p:val>
                                            <p:strVal val="#ppt_w"/>
                                          </p:val>
                                        </p:tav>
                                      </p:tavLst>
                                    </p:anim>
                                    <p:anim calcmode="lin" valueType="num">
                                      <p:cBhvr>
                                        <p:cTn id="121" dur="1000" fill="hold"/>
                                        <p:tgtEl>
                                          <p:spTgt spid="25666"/>
                                        </p:tgtEl>
                                        <p:attrNameLst>
                                          <p:attrName>ppt_h</p:attrName>
                                        </p:attrNameLst>
                                      </p:cBhvr>
                                      <p:tavLst>
                                        <p:tav tm="0">
                                          <p:val>
                                            <p:fltVal val="0"/>
                                          </p:val>
                                        </p:tav>
                                        <p:tav tm="100000">
                                          <p:val>
                                            <p:strVal val="#ppt_h"/>
                                          </p:val>
                                        </p:tav>
                                      </p:tavLst>
                                    </p:anim>
                                    <p:anim calcmode="lin" valueType="num">
                                      <p:cBhvr>
                                        <p:cTn id="122" dur="1000" fill="hold"/>
                                        <p:tgtEl>
                                          <p:spTgt spid="25666"/>
                                        </p:tgtEl>
                                        <p:attrNameLst>
                                          <p:attrName>style.rotation</p:attrName>
                                        </p:attrNameLst>
                                      </p:cBhvr>
                                      <p:tavLst>
                                        <p:tav tm="0">
                                          <p:val>
                                            <p:fltVal val="90"/>
                                          </p:val>
                                        </p:tav>
                                        <p:tav tm="100000">
                                          <p:val>
                                            <p:fltVal val="0"/>
                                          </p:val>
                                        </p:tav>
                                      </p:tavLst>
                                    </p:anim>
                                    <p:animEffect transition="in" filter="fade">
                                      <p:cBhvr>
                                        <p:cTn id="123" dur="1000"/>
                                        <p:tgtEl>
                                          <p:spTgt spid="25666"/>
                                        </p:tgtEl>
                                      </p:cBhvr>
                                    </p:animEffect>
                                  </p:childTnLst>
                                </p:cTn>
                              </p:par>
                            </p:childTnLst>
                          </p:cTn>
                        </p:par>
                      </p:childTnLst>
                    </p:cTn>
                  </p:par>
                  <p:par>
                    <p:cTn id="124" fill="hold">
                      <p:stCondLst>
                        <p:cond delay="indefinite"/>
                      </p:stCondLst>
                      <p:childTnLst>
                        <p:par>
                          <p:cTn id="125" fill="hold">
                            <p:stCondLst>
                              <p:cond delay="0"/>
                            </p:stCondLst>
                            <p:childTnLst>
                              <p:par>
                                <p:cTn id="126" presetID="31" presetClass="entr" presetSubtype="0" fill="hold" nodeType="clickEffect">
                                  <p:stCondLst>
                                    <p:cond delay="0"/>
                                  </p:stCondLst>
                                  <p:iterate type="lt">
                                    <p:tmPct val="5000"/>
                                  </p:iterate>
                                  <p:childTnLst>
                                    <p:set>
                                      <p:cBhvr>
                                        <p:cTn id="127" dur="1" fill="hold">
                                          <p:stCondLst>
                                            <p:cond delay="0"/>
                                          </p:stCondLst>
                                        </p:cTn>
                                        <p:tgtEl>
                                          <p:spTgt spid="24"/>
                                        </p:tgtEl>
                                        <p:attrNameLst>
                                          <p:attrName>style.visibility</p:attrName>
                                        </p:attrNameLst>
                                      </p:cBhvr>
                                      <p:to>
                                        <p:strVal val="visible"/>
                                      </p:to>
                                    </p:set>
                                    <p:anim calcmode="lin" valueType="num">
                                      <p:cBhvr>
                                        <p:cTn id="128" dur="1000" fill="hold"/>
                                        <p:tgtEl>
                                          <p:spTgt spid="24"/>
                                        </p:tgtEl>
                                        <p:attrNameLst>
                                          <p:attrName>ppt_w</p:attrName>
                                        </p:attrNameLst>
                                      </p:cBhvr>
                                      <p:tavLst>
                                        <p:tav tm="0">
                                          <p:val>
                                            <p:fltVal val="0"/>
                                          </p:val>
                                        </p:tav>
                                        <p:tav tm="100000">
                                          <p:val>
                                            <p:strVal val="#ppt_w"/>
                                          </p:val>
                                        </p:tav>
                                      </p:tavLst>
                                    </p:anim>
                                    <p:anim calcmode="lin" valueType="num">
                                      <p:cBhvr>
                                        <p:cTn id="129" dur="1000" fill="hold"/>
                                        <p:tgtEl>
                                          <p:spTgt spid="24"/>
                                        </p:tgtEl>
                                        <p:attrNameLst>
                                          <p:attrName>ppt_h</p:attrName>
                                        </p:attrNameLst>
                                      </p:cBhvr>
                                      <p:tavLst>
                                        <p:tav tm="0">
                                          <p:val>
                                            <p:fltVal val="0"/>
                                          </p:val>
                                        </p:tav>
                                        <p:tav tm="100000">
                                          <p:val>
                                            <p:strVal val="#ppt_h"/>
                                          </p:val>
                                        </p:tav>
                                      </p:tavLst>
                                    </p:anim>
                                    <p:anim calcmode="lin" valueType="num">
                                      <p:cBhvr>
                                        <p:cTn id="130" dur="1000" fill="hold"/>
                                        <p:tgtEl>
                                          <p:spTgt spid="24"/>
                                        </p:tgtEl>
                                        <p:attrNameLst>
                                          <p:attrName>style.rotation</p:attrName>
                                        </p:attrNameLst>
                                      </p:cBhvr>
                                      <p:tavLst>
                                        <p:tav tm="0">
                                          <p:val>
                                            <p:fltVal val="90"/>
                                          </p:val>
                                        </p:tav>
                                        <p:tav tm="100000">
                                          <p:val>
                                            <p:fltVal val="0"/>
                                          </p:val>
                                        </p:tav>
                                      </p:tavLst>
                                    </p:anim>
                                    <p:animEffect transition="in" filter="fade">
                                      <p:cBhvr>
                                        <p:cTn id="131" dur="1000"/>
                                        <p:tgtEl>
                                          <p:spTgt spid="24"/>
                                        </p:tgtEl>
                                      </p:cBhvr>
                                    </p:animEffect>
                                  </p:childTnLst>
                                </p:cTn>
                              </p:par>
                              <p:par>
                                <p:cTn id="132" presetID="31" presetClass="entr" presetSubtype="0" fill="hold" nodeType="withEffect">
                                  <p:stCondLst>
                                    <p:cond delay="0"/>
                                  </p:stCondLst>
                                  <p:iterate type="lt">
                                    <p:tmPct val="5000"/>
                                  </p:iterate>
                                  <p:childTnLst>
                                    <p:set>
                                      <p:cBhvr>
                                        <p:cTn id="133" dur="1" fill="hold">
                                          <p:stCondLst>
                                            <p:cond delay="0"/>
                                          </p:stCondLst>
                                        </p:cTn>
                                        <p:tgtEl>
                                          <p:spTgt spid="25"/>
                                        </p:tgtEl>
                                        <p:attrNameLst>
                                          <p:attrName>style.visibility</p:attrName>
                                        </p:attrNameLst>
                                      </p:cBhvr>
                                      <p:to>
                                        <p:strVal val="visible"/>
                                      </p:to>
                                    </p:set>
                                    <p:anim calcmode="lin" valueType="num">
                                      <p:cBhvr>
                                        <p:cTn id="134" dur="1000" fill="hold"/>
                                        <p:tgtEl>
                                          <p:spTgt spid="25"/>
                                        </p:tgtEl>
                                        <p:attrNameLst>
                                          <p:attrName>ppt_w</p:attrName>
                                        </p:attrNameLst>
                                      </p:cBhvr>
                                      <p:tavLst>
                                        <p:tav tm="0">
                                          <p:val>
                                            <p:fltVal val="0"/>
                                          </p:val>
                                        </p:tav>
                                        <p:tav tm="100000">
                                          <p:val>
                                            <p:strVal val="#ppt_w"/>
                                          </p:val>
                                        </p:tav>
                                      </p:tavLst>
                                    </p:anim>
                                    <p:anim calcmode="lin" valueType="num">
                                      <p:cBhvr>
                                        <p:cTn id="135" dur="1000" fill="hold"/>
                                        <p:tgtEl>
                                          <p:spTgt spid="25"/>
                                        </p:tgtEl>
                                        <p:attrNameLst>
                                          <p:attrName>ppt_h</p:attrName>
                                        </p:attrNameLst>
                                      </p:cBhvr>
                                      <p:tavLst>
                                        <p:tav tm="0">
                                          <p:val>
                                            <p:fltVal val="0"/>
                                          </p:val>
                                        </p:tav>
                                        <p:tav tm="100000">
                                          <p:val>
                                            <p:strVal val="#ppt_h"/>
                                          </p:val>
                                        </p:tav>
                                      </p:tavLst>
                                    </p:anim>
                                    <p:anim calcmode="lin" valueType="num">
                                      <p:cBhvr>
                                        <p:cTn id="136" dur="1000" fill="hold"/>
                                        <p:tgtEl>
                                          <p:spTgt spid="25"/>
                                        </p:tgtEl>
                                        <p:attrNameLst>
                                          <p:attrName>style.rotation</p:attrName>
                                        </p:attrNameLst>
                                      </p:cBhvr>
                                      <p:tavLst>
                                        <p:tav tm="0">
                                          <p:val>
                                            <p:fltVal val="90"/>
                                          </p:val>
                                        </p:tav>
                                        <p:tav tm="100000">
                                          <p:val>
                                            <p:fltVal val="0"/>
                                          </p:val>
                                        </p:tav>
                                      </p:tavLst>
                                    </p:anim>
                                    <p:animEffect transition="in" filter="fade">
                                      <p:cBhvr>
                                        <p:cTn id="137" dur="10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31" presetClass="entr" presetSubtype="0" fill="hold" nodeType="clickEffect">
                                  <p:stCondLst>
                                    <p:cond delay="0"/>
                                  </p:stCondLst>
                                  <p:iterate type="lt">
                                    <p:tmPct val="5000"/>
                                  </p:iterate>
                                  <p:childTnLst>
                                    <p:set>
                                      <p:cBhvr>
                                        <p:cTn id="141" dur="1" fill="hold">
                                          <p:stCondLst>
                                            <p:cond delay="0"/>
                                          </p:stCondLst>
                                        </p:cTn>
                                        <p:tgtEl>
                                          <p:spTgt spid="26"/>
                                        </p:tgtEl>
                                        <p:attrNameLst>
                                          <p:attrName>style.visibility</p:attrName>
                                        </p:attrNameLst>
                                      </p:cBhvr>
                                      <p:to>
                                        <p:strVal val="visible"/>
                                      </p:to>
                                    </p:set>
                                    <p:anim calcmode="lin" valueType="num">
                                      <p:cBhvr>
                                        <p:cTn id="142" dur="1000" fill="hold"/>
                                        <p:tgtEl>
                                          <p:spTgt spid="26"/>
                                        </p:tgtEl>
                                        <p:attrNameLst>
                                          <p:attrName>ppt_w</p:attrName>
                                        </p:attrNameLst>
                                      </p:cBhvr>
                                      <p:tavLst>
                                        <p:tav tm="0">
                                          <p:val>
                                            <p:fltVal val="0"/>
                                          </p:val>
                                        </p:tav>
                                        <p:tav tm="100000">
                                          <p:val>
                                            <p:strVal val="#ppt_w"/>
                                          </p:val>
                                        </p:tav>
                                      </p:tavLst>
                                    </p:anim>
                                    <p:anim calcmode="lin" valueType="num">
                                      <p:cBhvr>
                                        <p:cTn id="143" dur="1000" fill="hold"/>
                                        <p:tgtEl>
                                          <p:spTgt spid="26"/>
                                        </p:tgtEl>
                                        <p:attrNameLst>
                                          <p:attrName>ppt_h</p:attrName>
                                        </p:attrNameLst>
                                      </p:cBhvr>
                                      <p:tavLst>
                                        <p:tav tm="0">
                                          <p:val>
                                            <p:fltVal val="0"/>
                                          </p:val>
                                        </p:tav>
                                        <p:tav tm="100000">
                                          <p:val>
                                            <p:strVal val="#ppt_h"/>
                                          </p:val>
                                        </p:tav>
                                      </p:tavLst>
                                    </p:anim>
                                    <p:anim calcmode="lin" valueType="num">
                                      <p:cBhvr>
                                        <p:cTn id="144" dur="1000" fill="hold"/>
                                        <p:tgtEl>
                                          <p:spTgt spid="26"/>
                                        </p:tgtEl>
                                        <p:attrNameLst>
                                          <p:attrName>style.rotation</p:attrName>
                                        </p:attrNameLst>
                                      </p:cBhvr>
                                      <p:tavLst>
                                        <p:tav tm="0">
                                          <p:val>
                                            <p:fltVal val="90"/>
                                          </p:val>
                                        </p:tav>
                                        <p:tav tm="100000">
                                          <p:val>
                                            <p:fltVal val="0"/>
                                          </p:val>
                                        </p:tav>
                                      </p:tavLst>
                                    </p:anim>
                                    <p:animEffect transition="in" filter="fade">
                                      <p:cBhvr>
                                        <p:cTn id="145" dur="1000"/>
                                        <p:tgtEl>
                                          <p:spTgt spid="26"/>
                                        </p:tgtEl>
                                      </p:cBhvr>
                                    </p:animEffect>
                                  </p:childTnLst>
                                </p:cTn>
                              </p:par>
                              <p:par>
                                <p:cTn id="146" presetID="31" presetClass="entr" presetSubtype="0" fill="hold" nodeType="withEffect">
                                  <p:stCondLst>
                                    <p:cond delay="0"/>
                                  </p:stCondLst>
                                  <p:iterate type="lt">
                                    <p:tmPct val="5000"/>
                                  </p:iterate>
                                  <p:childTnLst>
                                    <p:set>
                                      <p:cBhvr>
                                        <p:cTn id="147" dur="1" fill="hold">
                                          <p:stCondLst>
                                            <p:cond delay="0"/>
                                          </p:stCondLst>
                                        </p:cTn>
                                        <p:tgtEl>
                                          <p:spTgt spid="27"/>
                                        </p:tgtEl>
                                        <p:attrNameLst>
                                          <p:attrName>style.visibility</p:attrName>
                                        </p:attrNameLst>
                                      </p:cBhvr>
                                      <p:to>
                                        <p:strVal val="visible"/>
                                      </p:to>
                                    </p:set>
                                    <p:anim calcmode="lin" valueType="num">
                                      <p:cBhvr>
                                        <p:cTn id="148" dur="1000" fill="hold"/>
                                        <p:tgtEl>
                                          <p:spTgt spid="27"/>
                                        </p:tgtEl>
                                        <p:attrNameLst>
                                          <p:attrName>ppt_w</p:attrName>
                                        </p:attrNameLst>
                                      </p:cBhvr>
                                      <p:tavLst>
                                        <p:tav tm="0">
                                          <p:val>
                                            <p:fltVal val="0"/>
                                          </p:val>
                                        </p:tav>
                                        <p:tav tm="100000">
                                          <p:val>
                                            <p:strVal val="#ppt_w"/>
                                          </p:val>
                                        </p:tav>
                                      </p:tavLst>
                                    </p:anim>
                                    <p:anim calcmode="lin" valueType="num">
                                      <p:cBhvr>
                                        <p:cTn id="149" dur="1000" fill="hold"/>
                                        <p:tgtEl>
                                          <p:spTgt spid="27"/>
                                        </p:tgtEl>
                                        <p:attrNameLst>
                                          <p:attrName>ppt_h</p:attrName>
                                        </p:attrNameLst>
                                      </p:cBhvr>
                                      <p:tavLst>
                                        <p:tav tm="0">
                                          <p:val>
                                            <p:fltVal val="0"/>
                                          </p:val>
                                        </p:tav>
                                        <p:tav tm="100000">
                                          <p:val>
                                            <p:strVal val="#ppt_h"/>
                                          </p:val>
                                        </p:tav>
                                      </p:tavLst>
                                    </p:anim>
                                    <p:anim calcmode="lin" valueType="num">
                                      <p:cBhvr>
                                        <p:cTn id="150" dur="1000" fill="hold"/>
                                        <p:tgtEl>
                                          <p:spTgt spid="27"/>
                                        </p:tgtEl>
                                        <p:attrNameLst>
                                          <p:attrName>style.rotation</p:attrName>
                                        </p:attrNameLst>
                                      </p:cBhvr>
                                      <p:tavLst>
                                        <p:tav tm="0">
                                          <p:val>
                                            <p:fltVal val="90"/>
                                          </p:val>
                                        </p:tav>
                                        <p:tav tm="100000">
                                          <p:val>
                                            <p:fltVal val="0"/>
                                          </p:val>
                                        </p:tav>
                                      </p:tavLst>
                                    </p:anim>
                                    <p:animEffect transition="in" filter="fade">
                                      <p:cBhvr>
                                        <p:cTn id="151" dur="1000"/>
                                        <p:tgtEl>
                                          <p:spTgt spid="27"/>
                                        </p:tgtEl>
                                      </p:cBhvr>
                                    </p:animEffect>
                                  </p:childTnLst>
                                </p:cTn>
                              </p:par>
                              <p:par>
                                <p:cTn id="152" presetID="31" presetClass="entr" presetSubtype="0" fill="hold" nodeType="withEffect">
                                  <p:stCondLst>
                                    <p:cond delay="0"/>
                                  </p:stCondLst>
                                  <p:iterate type="lt">
                                    <p:tmPct val="5000"/>
                                  </p:iterate>
                                  <p:childTnLst>
                                    <p:set>
                                      <p:cBhvr>
                                        <p:cTn id="153" dur="1" fill="hold">
                                          <p:stCondLst>
                                            <p:cond delay="0"/>
                                          </p:stCondLst>
                                        </p:cTn>
                                        <p:tgtEl>
                                          <p:spTgt spid="28"/>
                                        </p:tgtEl>
                                        <p:attrNameLst>
                                          <p:attrName>style.visibility</p:attrName>
                                        </p:attrNameLst>
                                      </p:cBhvr>
                                      <p:to>
                                        <p:strVal val="visible"/>
                                      </p:to>
                                    </p:set>
                                    <p:anim calcmode="lin" valueType="num">
                                      <p:cBhvr>
                                        <p:cTn id="154" dur="1000" fill="hold"/>
                                        <p:tgtEl>
                                          <p:spTgt spid="28"/>
                                        </p:tgtEl>
                                        <p:attrNameLst>
                                          <p:attrName>ppt_w</p:attrName>
                                        </p:attrNameLst>
                                      </p:cBhvr>
                                      <p:tavLst>
                                        <p:tav tm="0">
                                          <p:val>
                                            <p:fltVal val="0"/>
                                          </p:val>
                                        </p:tav>
                                        <p:tav tm="100000">
                                          <p:val>
                                            <p:strVal val="#ppt_w"/>
                                          </p:val>
                                        </p:tav>
                                      </p:tavLst>
                                    </p:anim>
                                    <p:anim calcmode="lin" valueType="num">
                                      <p:cBhvr>
                                        <p:cTn id="155" dur="1000" fill="hold"/>
                                        <p:tgtEl>
                                          <p:spTgt spid="28"/>
                                        </p:tgtEl>
                                        <p:attrNameLst>
                                          <p:attrName>ppt_h</p:attrName>
                                        </p:attrNameLst>
                                      </p:cBhvr>
                                      <p:tavLst>
                                        <p:tav tm="0">
                                          <p:val>
                                            <p:fltVal val="0"/>
                                          </p:val>
                                        </p:tav>
                                        <p:tav tm="100000">
                                          <p:val>
                                            <p:strVal val="#ppt_h"/>
                                          </p:val>
                                        </p:tav>
                                      </p:tavLst>
                                    </p:anim>
                                    <p:anim calcmode="lin" valueType="num">
                                      <p:cBhvr>
                                        <p:cTn id="156" dur="1000" fill="hold"/>
                                        <p:tgtEl>
                                          <p:spTgt spid="28"/>
                                        </p:tgtEl>
                                        <p:attrNameLst>
                                          <p:attrName>style.rotation</p:attrName>
                                        </p:attrNameLst>
                                      </p:cBhvr>
                                      <p:tavLst>
                                        <p:tav tm="0">
                                          <p:val>
                                            <p:fltVal val="90"/>
                                          </p:val>
                                        </p:tav>
                                        <p:tav tm="100000">
                                          <p:val>
                                            <p:fltVal val="0"/>
                                          </p:val>
                                        </p:tav>
                                      </p:tavLst>
                                    </p:anim>
                                    <p:animEffect transition="in" filter="fade">
                                      <p:cBhvr>
                                        <p:cTn id="157" dur="1000"/>
                                        <p:tgtEl>
                                          <p:spTgt spid="28"/>
                                        </p:tgtEl>
                                      </p:cBhvr>
                                    </p:animEffect>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nodeType="clickEffect">
                                  <p:stCondLst>
                                    <p:cond delay="0"/>
                                  </p:stCondLst>
                                  <p:childTnLst>
                                    <p:set>
                                      <p:cBhvr>
                                        <p:cTn id="161" dur="1" fill="hold">
                                          <p:stCondLst>
                                            <p:cond delay="0"/>
                                          </p:stCondLst>
                                        </p:cTn>
                                        <p:tgtEl>
                                          <p:spTgt spid="25668"/>
                                        </p:tgtEl>
                                        <p:attrNameLst>
                                          <p:attrName>style.visibility</p:attrName>
                                        </p:attrNameLst>
                                      </p:cBhvr>
                                      <p:to>
                                        <p:strVal val="visible"/>
                                      </p:to>
                                    </p:set>
                                    <p:animEffect transition="in" filter="fade">
                                      <p:cBhvr>
                                        <p:cTn id="162" dur="1000"/>
                                        <p:tgtEl>
                                          <p:spTgt spid="25668"/>
                                        </p:tgtEl>
                                      </p:cBhvr>
                                    </p:animEffect>
                                    <p:anim calcmode="lin" valueType="num">
                                      <p:cBhvr>
                                        <p:cTn id="163" dur="1000" fill="hold"/>
                                        <p:tgtEl>
                                          <p:spTgt spid="25668"/>
                                        </p:tgtEl>
                                        <p:attrNameLst>
                                          <p:attrName>ppt_x</p:attrName>
                                        </p:attrNameLst>
                                      </p:cBhvr>
                                      <p:tavLst>
                                        <p:tav tm="0">
                                          <p:val>
                                            <p:strVal val="#ppt_x"/>
                                          </p:val>
                                        </p:tav>
                                        <p:tav tm="100000">
                                          <p:val>
                                            <p:strVal val="#ppt_x"/>
                                          </p:val>
                                        </p:tav>
                                      </p:tavLst>
                                    </p:anim>
                                    <p:anim calcmode="lin" valueType="num">
                                      <p:cBhvr>
                                        <p:cTn id="164" dur="1000" fill="hold"/>
                                        <p:tgtEl>
                                          <p:spTgt spid="25668"/>
                                        </p:tgtEl>
                                        <p:attrNameLst>
                                          <p:attrName>ppt_y</p:attrName>
                                        </p:attrNameLst>
                                      </p:cBhvr>
                                      <p:tavLst>
                                        <p:tav tm="0">
                                          <p:val>
                                            <p:strVal val="#ppt_y-.1"/>
                                          </p:val>
                                        </p:tav>
                                        <p:tav tm="100000">
                                          <p:val>
                                            <p:strVal val="#ppt_y"/>
                                          </p:val>
                                        </p:tav>
                                      </p:tavLst>
                                    </p:anim>
                                  </p:childTnLst>
                                </p:cTn>
                              </p:par>
                            </p:childTnLst>
                          </p:cTn>
                        </p:par>
                        <p:par>
                          <p:cTn id="165" fill="hold">
                            <p:stCondLst>
                              <p:cond delay="1000"/>
                            </p:stCondLst>
                            <p:childTnLst>
                              <p:par>
                                <p:cTn id="166" presetID="42" presetClass="entr" presetSubtype="0" fill="hold" nodeType="afterEffect">
                                  <p:stCondLst>
                                    <p:cond delay="0"/>
                                  </p:stCondLst>
                                  <p:childTnLst>
                                    <p:set>
                                      <p:cBhvr>
                                        <p:cTn id="167" dur="1" fill="hold">
                                          <p:stCondLst>
                                            <p:cond delay="0"/>
                                          </p:stCondLst>
                                        </p:cTn>
                                        <p:tgtEl>
                                          <p:spTgt spid="25678"/>
                                        </p:tgtEl>
                                        <p:attrNameLst>
                                          <p:attrName>style.visibility</p:attrName>
                                        </p:attrNameLst>
                                      </p:cBhvr>
                                      <p:to>
                                        <p:strVal val="visible"/>
                                      </p:to>
                                    </p:set>
                                    <p:animEffect transition="in" filter="fade">
                                      <p:cBhvr>
                                        <p:cTn id="168" dur="1000"/>
                                        <p:tgtEl>
                                          <p:spTgt spid="25678"/>
                                        </p:tgtEl>
                                      </p:cBhvr>
                                    </p:animEffect>
                                    <p:anim calcmode="lin" valueType="num">
                                      <p:cBhvr>
                                        <p:cTn id="169" dur="1000" fill="hold"/>
                                        <p:tgtEl>
                                          <p:spTgt spid="25678"/>
                                        </p:tgtEl>
                                        <p:attrNameLst>
                                          <p:attrName>ppt_x</p:attrName>
                                        </p:attrNameLst>
                                      </p:cBhvr>
                                      <p:tavLst>
                                        <p:tav tm="0">
                                          <p:val>
                                            <p:strVal val="#ppt_x"/>
                                          </p:val>
                                        </p:tav>
                                        <p:tav tm="100000">
                                          <p:val>
                                            <p:strVal val="#ppt_x"/>
                                          </p:val>
                                        </p:tav>
                                      </p:tavLst>
                                    </p:anim>
                                    <p:anim calcmode="lin" valueType="num">
                                      <p:cBhvr>
                                        <p:cTn id="170" dur="1000" fill="hold"/>
                                        <p:tgtEl>
                                          <p:spTgt spid="25678"/>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9" presetClass="entr" presetSubtype="0" decel="100000" fill="hold" nodeType="clickEffect">
                                  <p:stCondLst>
                                    <p:cond delay="0"/>
                                  </p:stCondLst>
                                  <p:childTnLst>
                                    <p:set>
                                      <p:cBhvr>
                                        <p:cTn id="174" dur="1" fill="hold">
                                          <p:stCondLst>
                                            <p:cond delay="0"/>
                                          </p:stCondLst>
                                        </p:cTn>
                                        <p:tgtEl>
                                          <p:spTgt spid="25656"/>
                                        </p:tgtEl>
                                        <p:attrNameLst>
                                          <p:attrName>style.visibility</p:attrName>
                                        </p:attrNameLst>
                                      </p:cBhvr>
                                      <p:to>
                                        <p:strVal val="visible"/>
                                      </p:to>
                                    </p:set>
                                    <p:anim calcmode="lin" valueType="num">
                                      <p:cBhvr>
                                        <p:cTn id="175" dur="500" fill="hold"/>
                                        <p:tgtEl>
                                          <p:spTgt spid="25656"/>
                                        </p:tgtEl>
                                        <p:attrNameLst>
                                          <p:attrName>ppt_w</p:attrName>
                                        </p:attrNameLst>
                                      </p:cBhvr>
                                      <p:tavLst>
                                        <p:tav tm="0">
                                          <p:val>
                                            <p:fltVal val="0"/>
                                          </p:val>
                                        </p:tav>
                                        <p:tav tm="100000">
                                          <p:val>
                                            <p:strVal val="#ppt_w"/>
                                          </p:val>
                                        </p:tav>
                                      </p:tavLst>
                                    </p:anim>
                                    <p:anim calcmode="lin" valueType="num">
                                      <p:cBhvr>
                                        <p:cTn id="176" dur="500" fill="hold"/>
                                        <p:tgtEl>
                                          <p:spTgt spid="25656"/>
                                        </p:tgtEl>
                                        <p:attrNameLst>
                                          <p:attrName>ppt_h</p:attrName>
                                        </p:attrNameLst>
                                      </p:cBhvr>
                                      <p:tavLst>
                                        <p:tav tm="0">
                                          <p:val>
                                            <p:fltVal val="0"/>
                                          </p:val>
                                        </p:tav>
                                        <p:tav tm="100000">
                                          <p:val>
                                            <p:strVal val="#ppt_h"/>
                                          </p:val>
                                        </p:tav>
                                      </p:tavLst>
                                    </p:anim>
                                    <p:anim calcmode="lin" valueType="num">
                                      <p:cBhvr>
                                        <p:cTn id="177" dur="500" fill="hold"/>
                                        <p:tgtEl>
                                          <p:spTgt spid="25656"/>
                                        </p:tgtEl>
                                        <p:attrNameLst>
                                          <p:attrName>style.rotation</p:attrName>
                                        </p:attrNameLst>
                                      </p:cBhvr>
                                      <p:tavLst>
                                        <p:tav tm="0">
                                          <p:val>
                                            <p:fltVal val="360"/>
                                          </p:val>
                                        </p:tav>
                                        <p:tav tm="100000">
                                          <p:val>
                                            <p:fltVal val="0"/>
                                          </p:val>
                                        </p:tav>
                                      </p:tavLst>
                                    </p:anim>
                                    <p:animEffect transition="in" filter="fade">
                                      <p:cBhvr>
                                        <p:cTn id="178" dur="500"/>
                                        <p:tgtEl>
                                          <p:spTgt spid="25656"/>
                                        </p:tgtEl>
                                      </p:cBhvr>
                                    </p:animEffect>
                                  </p:childTnLst>
                                </p:cTn>
                              </p:par>
                            </p:childTnLst>
                          </p:cTn>
                        </p:par>
                        <p:par>
                          <p:cTn id="179" fill="hold">
                            <p:stCondLst>
                              <p:cond delay="500"/>
                            </p:stCondLst>
                            <p:childTnLst>
                              <p:par>
                                <p:cTn id="180" presetID="37" presetClass="entr" presetSubtype="0" fill="hold" grpId="0" nodeType="afterEffect">
                                  <p:stCondLst>
                                    <p:cond delay="0"/>
                                  </p:stCondLst>
                                  <p:childTnLst>
                                    <p:set>
                                      <p:cBhvr>
                                        <p:cTn id="181" dur="1" fill="hold">
                                          <p:stCondLst>
                                            <p:cond delay="0"/>
                                          </p:stCondLst>
                                        </p:cTn>
                                        <p:tgtEl>
                                          <p:spTgt spid="25657"/>
                                        </p:tgtEl>
                                        <p:attrNameLst>
                                          <p:attrName>style.visibility</p:attrName>
                                        </p:attrNameLst>
                                      </p:cBhvr>
                                      <p:to>
                                        <p:strVal val="visible"/>
                                      </p:to>
                                    </p:set>
                                    <p:animEffect transition="in" filter="fade">
                                      <p:cBhvr>
                                        <p:cTn id="182" dur="1000"/>
                                        <p:tgtEl>
                                          <p:spTgt spid="25657"/>
                                        </p:tgtEl>
                                      </p:cBhvr>
                                    </p:animEffect>
                                    <p:anim calcmode="lin" valueType="num">
                                      <p:cBhvr>
                                        <p:cTn id="183" dur="1000" fill="hold"/>
                                        <p:tgtEl>
                                          <p:spTgt spid="25657"/>
                                        </p:tgtEl>
                                        <p:attrNameLst>
                                          <p:attrName>ppt_x</p:attrName>
                                        </p:attrNameLst>
                                      </p:cBhvr>
                                      <p:tavLst>
                                        <p:tav tm="0">
                                          <p:val>
                                            <p:strVal val="#ppt_x"/>
                                          </p:val>
                                        </p:tav>
                                        <p:tav tm="100000">
                                          <p:val>
                                            <p:strVal val="#ppt_x"/>
                                          </p:val>
                                        </p:tav>
                                      </p:tavLst>
                                    </p:anim>
                                    <p:anim calcmode="lin" valueType="num">
                                      <p:cBhvr>
                                        <p:cTn id="184" dur="900" decel="100000" fill="hold"/>
                                        <p:tgtEl>
                                          <p:spTgt spid="25657"/>
                                        </p:tgtEl>
                                        <p:attrNameLst>
                                          <p:attrName>ppt_y</p:attrName>
                                        </p:attrNameLst>
                                      </p:cBhvr>
                                      <p:tavLst>
                                        <p:tav tm="0">
                                          <p:val>
                                            <p:strVal val="#ppt_y+1"/>
                                          </p:val>
                                        </p:tav>
                                        <p:tav tm="100000">
                                          <p:val>
                                            <p:strVal val="#ppt_y-.03"/>
                                          </p:val>
                                        </p:tav>
                                      </p:tavLst>
                                    </p:anim>
                                    <p:anim calcmode="lin" valueType="num">
                                      <p:cBhvr>
                                        <p:cTn id="185" dur="100" accel="100000" fill="hold">
                                          <p:stCondLst>
                                            <p:cond delay="900"/>
                                          </p:stCondLst>
                                        </p:cTn>
                                        <p:tgtEl>
                                          <p:spTgt spid="25657"/>
                                        </p:tgtEl>
                                        <p:attrNameLst>
                                          <p:attrName>ppt_y</p:attrName>
                                        </p:attrNameLst>
                                      </p:cBhvr>
                                      <p:tavLst>
                                        <p:tav tm="0">
                                          <p:val>
                                            <p:strVal val="#ppt_y-.03"/>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50" presetClass="entr" presetSubtype="0" decel="100000" fill="hold" nodeType="clickEffect">
                                  <p:stCondLst>
                                    <p:cond delay="0"/>
                                  </p:stCondLst>
                                  <p:childTnLst>
                                    <p:set>
                                      <p:cBhvr>
                                        <p:cTn id="189" dur="1" fill="hold">
                                          <p:stCondLst>
                                            <p:cond delay="0"/>
                                          </p:stCondLst>
                                        </p:cTn>
                                        <p:tgtEl>
                                          <p:spTgt spid="25667"/>
                                        </p:tgtEl>
                                        <p:attrNameLst>
                                          <p:attrName>style.visibility</p:attrName>
                                        </p:attrNameLst>
                                      </p:cBhvr>
                                      <p:to>
                                        <p:strVal val="visible"/>
                                      </p:to>
                                    </p:set>
                                    <p:anim calcmode="lin" valueType="num">
                                      <p:cBhvr>
                                        <p:cTn id="190" dur="1000" fill="hold"/>
                                        <p:tgtEl>
                                          <p:spTgt spid="25667"/>
                                        </p:tgtEl>
                                        <p:attrNameLst>
                                          <p:attrName>ppt_w</p:attrName>
                                        </p:attrNameLst>
                                      </p:cBhvr>
                                      <p:tavLst>
                                        <p:tav tm="0">
                                          <p:val>
                                            <p:strVal val="#ppt_w+.3"/>
                                          </p:val>
                                        </p:tav>
                                        <p:tav tm="100000">
                                          <p:val>
                                            <p:strVal val="#ppt_w"/>
                                          </p:val>
                                        </p:tav>
                                      </p:tavLst>
                                    </p:anim>
                                    <p:anim calcmode="lin" valueType="num">
                                      <p:cBhvr>
                                        <p:cTn id="191" dur="1000" fill="hold"/>
                                        <p:tgtEl>
                                          <p:spTgt spid="25667"/>
                                        </p:tgtEl>
                                        <p:attrNameLst>
                                          <p:attrName>ppt_h</p:attrName>
                                        </p:attrNameLst>
                                      </p:cBhvr>
                                      <p:tavLst>
                                        <p:tav tm="0">
                                          <p:val>
                                            <p:strVal val="#ppt_h"/>
                                          </p:val>
                                        </p:tav>
                                        <p:tav tm="100000">
                                          <p:val>
                                            <p:strVal val="#ppt_h"/>
                                          </p:val>
                                        </p:tav>
                                      </p:tavLst>
                                    </p:anim>
                                    <p:animEffect transition="in" filter="fade">
                                      <p:cBhvr>
                                        <p:cTn id="192" dur="1000"/>
                                        <p:tgtEl>
                                          <p:spTgt spid="25667"/>
                                        </p:tgtEl>
                                      </p:cBhvr>
                                    </p:animEffect>
                                  </p:childTnLst>
                                </p:cTn>
                              </p:par>
                            </p:childTnLst>
                          </p:cTn>
                        </p:par>
                      </p:childTnLst>
                    </p:cTn>
                  </p:par>
                  <p:par>
                    <p:cTn id="193" fill="hold">
                      <p:stCondLst>
                        <p:cond delay="indefinite"/>
                      </p:stCondLst>
                      <p:childTnLst>
                        <p:par>
                          <p:cTn id="194" fill="hold">
                            <p:stCondLst>
                              <p:cond delay="0"/>
                            </p:stCondLst>
                            <p:childTnLst>
                              <p:par>
                                <p:cTn id="195" presetID="54" presetClass="entr" presetSubtype="0" accel="100000" fill="hold" nodeType="clickEffect">
                                  <p:stCondLst>
                                    <p:cond delay="0"/>
                                  </p:stCondLst>
                                  <p:childTnLst>
                                    <p:set>
                                      <p:cBhvr>
                                        <p:cTn id="196" dur="1" fill="hold">
                                          <p:stCondLst>
                                            <p:cond delay="0"/>
                                          </p:stCondLst>
                                        </p:cTn>
                                        <p:tgtEl>
                                          <p:spTgt spid="25680"/>
                                        </p:tgtEl>
                                        <p:attrNameLst>
                                          <p:attrName>style.visibility</p:attrName>
                                        </p:attrNameLst>
                                      </p:cBhvr>
                                      <p:to>
                                        <p:strVal val="visible"/>
                                      </p:to>
                                    </p:set>
                                    <p:anim calcmode="lin" valueType="num">
                                      <p:cBhvr>
                                        <p:cTn id="197" dur="500" fill="hold"/>
                                        <p:tgtEl>
                                          <p:spTgt spid="25680"/>
                                        </p:tgtEl>
                                        <p:attrNameLst>
                                          <p:attrName>ppt_w</p:attrName>
                                        </p:attrNameLst>
                                      </p:cBhvr>
                                      <p:tavLst>
                                        <p:tav tm="0">
                                          <p:val>
                                            <p:strVal val="#ppt_w*0.05"/>
                                          </p:val>
                                        </p:tav>
                                        <p:tav tm="100000">
                                          <p:val>
                                            <p:strVal val="#ppt_w"/>
                                          </p:val>
                                        </p:tav>
                                      </p:tavLst>
                                    </p:anim>
                                    <p:anim calcmode="lin" valueType="num">
                                      <p:cBhvr>
                                        <p:cTn id="198" dur="500" fill="hold"/>
                                        <p:tgtEl>
                                          <p:spTgt spid="25680"/>
                                        </p:tgtEl>
                                        <p:attrNameLst>
                                          <p:attrName>ppt_h</p:attrName>
                                        </p:attrNameLst>
                                      </p:cBhvr>
                                      <p:tavLst>
                                        <p:tav tm="0">
                                          <p:val>
                                            <p:strVal val="#ppt_h"/>
                                          </p:val>
                                        </p:tav>
                                        <p:tav tm="100000">
                                          <p:val>
                                            <p:strVal val="#ppt_h"/>
                                          </p:val>
                                        </p:tav>
                                      </p:tavLst>
                                    </p:anim>
                                    <p:anim calcmode="lin" valueType="num">
                                      <p:cBhvr>
                                        <p:cTn id="199" dur="500" fill="hold"/>
                                        <p:tgtEl>
                                          <p:spTgt spid="25680"/>
                                        </p:tgtEl>
                                        <p:attrNameLst>
                                          <p:attrName>ppt_x</p:attrName>
                                        </p:attrNameLst>
                                      </p:cBhvr>
                                      <p:tavLst>
                                        <p:tav tm="0">
                                          <p:val>
                                            <p:strVal val="#ppt_x-.2"/>
                                          </p:val>
                                        </p:tav>
                                        <p:tav tm="100000">
                                          <p:val>
                                            <p:strVal val="#ppt_x"/>
                                          </p:val>
                                        </p:tav>
                                      </p:tavLst>
                                    </p:anim>
                                    <p:anim calcmode="lin" valueType="num">
                                      <p:cBhvr>
                                        <p:cTn id="200" dur="500" fill="hold"/>
                                        <p:tgtEl>
                                          <p:spTgt spid="25680"/>
                                        </p:tgtEl>
                                        <p:attrNameLst>
                                          <p:attrName>ppt_y</p:attrName>
                                        </p:attrNameLst>
                                      </p:cBhvr>
                                      <p:tavLst>
                                        <p:tav tm="0">
                                          <p:val>
                                            <p:strVal val="#ppt_y"/>
                                          </p:val>
                                        </p:tav>
                                        <p:tav tm="100000">
                                          <p:val>
                                            <p:strVal val="#ppt_y"/>
                                          </p:val>
                                        </p:tav>
                                      </p:tavLst>
                                    </p:anim>
                                    <p:animEffect transition="in" filter="fade">
                                      <p:cBhvr>
                                        <p:cTn id="201" dur="500"/>
                                        <p:tgtEl>
                                          <p:spTgt spid="25680"/>
                                        </p:tgtEl>
                                      </p:cBhvr>
                                    </p:animEffect>
                                  </p:childTnLst>
                                </p:cTn>
                              </p:par>
                            </p:childTnLst>
                          </p:cTn>
                        </p:par>
                      </p:childTnLst>
                    </p:cTn>
                  </p:par>
                  <p:par>
                    <p:cTn id="202" fill="hold">
                      <p:stCondLst>
                        <p:cond delay="indefinite"/>
                      </p:stCondLst>
                      <p:childTnLst>
                        <p:par>
                          <p:cTn id="203" fill="hold">
                            <p:stCondLst>
                              <p:cond delay="0"/>
                            </p:stCondLst>
                            <p:childTnLst>
                              <p:par>
                                <p:cTn id="204" presetID="51" presetClass="entr" presetSubtype="0" fill="hold" nodeType="clickEffect">
                                  <p:stCondLst>
                                    <p:cond delay="0"/>
                                  </p:stCondLst>
                                  <p:childTnLst>
                                    <p:set>
                                      <p:cBhvr>
                                        <p:cTn id="205" dur="1" fill="hold">
                                          <p:stCondLst>
                                            <p:cond delay="0"/>
                                          </p:stCondLst>
                                        </p:cTn>
                                        <p:tgtEl>
                                          <p:spTgt spid="25676"/>
                                        </p:tgtEl>
                                        <p:attrNameLst>
                                          <p:attrName>style.visibility</p:attrName>
                                        </p:attrNameLst>
                                      </p:cBhvr>
                                      <p:to>
                                        <p:strVal val="visible"/>
                                      </p:to>
                                    </p:set>
                                    <p:animEffect transition="in" filter="fade">
                                      <p:cBhvr>
                                        <p:cTn id="206" dur="770" decel="100000"/>
                                        <p:tgtEl>
                                          <p:spTgt spid="25676"/>
                                        </p:tgtEl>
                                      </p:cBhvr>
                                    </p:animEffect>
                                    <p:animScale>
                                      <p:cBhvr>
                                        <p:cTn id="207" dur="770" decel="100000"/>
                                        <p:tgtEl>
                                          <p:spTgt spid="25676"/>
                                        </p:tgtEl>
                                      </p:cBhvr>
                                      <p:from x="10000" y="10000"/>
                                      <p:to x="200000" y="450000"/>
                                    </p:animScale>
                                    <p:animScale>
                                      <p:cBhvr>
                                        <p:cTn id="208" dur="1230" accel="100000" fill="hold">
                                          <p:stCondLst>
                                            <p:cond delay="770"/>
                                          </p:stCondLst>
                                        </p:cTn>
                                        <p:tgtEl>
                                          <p:spTgt spid="25676"/>
                                        </p:tgtEl>
                                      </p:cBhvr>
                                      <p:from x="200000" y="450000"/>
                                      <p:to x="100000" y="100000"/>
                                    </p:animScale>
                                    <p:set>
                                      <p:cBhvr>
                                        <p:cTn id="209" dur="770" fill="hold"/>
                                        <p:tgtEl>
                                          <p:spTgt spid="25676"/>
                                        </p:tgtEl>
                                        <p:attrNameLst>
                                          <p:attrName>ppt_x</p:attrName>
                                        </p:attrNameLst>
                                      </p:cBhvr>
                                      <p:to>
                                        <p:strVal val="(0.5)"/>
                                      </p:to>
                                    </p:set>
                                    <p:anim from="(0.5)" to="(#ppt_x)" calcmode="lin" valueType="num">
                                      <p:cBhvr>
                                        <p:cTn id="210" dur="1230" accel="100000" fill="hold">
                                          <p:stCondLst>
                                            <p:cond delay="770"/>
                                          </p:stCondLst>
                                        </p:cTn>
                                        <p:tgtEl>
                                          <p:spTgt spid="25676"/>
                                        </p:tgtEl>
                                        <p:attrNameLst>
                                          <p:attrName>ppt_x</p:attrName>
                                        </p:attrNameLst>
                                      </p:cBhvr>
                                    </p:anim>
                                    <p:set>
                                      <p:cBhvr>
                                        <p:cTn id="211" dur="770" fill="hold"/>
                                        <p:tgtEl>
                                          <p:spTgt spid="25676"/>
                                        </p:tgtEl>
                                        <p:attrNameLst>
                                          <p:attrName>ppt_y</p:attrName>
                                        </p:attrNameLst>
                                      </p:cBhvr>
                                      <p:to>
                                        <p:strVal val="(#ppt_y+0.4)"/>
                                      </p:to>
                                    </p:set>
                                    <p:anim from="(#ppt_y+0.4)" to="(#ppt_y)" calcmode="lin" valueType="num">
                                      <p:cBhvr>
                                        <p:cTn id="212" dur="1230" accel="100000" fill="hold">
                                          <p:stCondLst>
                                            <p:cond delay="770"/>
                                          </p:stCondLst>
                                        </p:cTn>
                                        <p:tgtEl>
                                          <p:spTgt spid="2567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5" grpId="0" animBg="1"/>
      <p:bldP spid="2565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smtClean="0"/>
              <a:t>Career Development and Assessment (C-DAC Model)</a:t>
            </a:r>
          </a:p>
        </p:txBody>
      </p:sp>
      <p:sp>
        <p:nvSpPr>
          <p:cNvPr id="15363" name="Rectangle 3"/>
          <p:cNvSpPr>
            <a:spLocks noGrp="1" noChangeArrowheads="1"/>
          </p:cNvSpPr>
          <p:nvPr>
            <p:ph type="body" idx="1"/>
          </p:nvPr>
        </p:nvSpPr>
        <p:spPr/>
        <p:txBody>
          <a:bodyPr/>
          <a:lstStyle/>
          <a:p>
            <a:pPr eaLnBrk="1" hangingPunct="1"/>
            <a:r>
              <a:rPr lang="en-US" smtClean="0"/>
              <a:t>Super and his colleagues translated the three segments of the theory into the C-DAC Model.</a:t>
            </a:r>
          </a:p>
          <a:p>
            <a:pPr eaLnBrk="1" hangingPunct="1"/>
            <a:r>
              <a:rPr lang="en-US" smtClean="0"/>
              <a:t>Assessments used in the model include</a:t>
            </a:r>
          </a:p>
          <a:p>
            <a:pPr lvl="1" eaLnBrk="1" hangingPunct="1"/>
            <a:r>
              <a:rPr lang="en-US" i="1" smtClean="0"/>
              <a:t>Career Development Inventory</a:t>
            </a:r>
          </a:p>
          <a:p>
            <a:pPr lvl="1" eaLnBrk="1" hangingPunct="1"/>
            <a:r>
              <a:rPr lang="en-US" i="1" smtClean="0"/>
              <a:t>Adult Career Concerns Inventory</a:t>
            </a:r>
          </a:p>
          <a:p>
            <a:pPr lvl="1" eaLnBrk="1" hangingPunct="1"/>
            <a:r>
              <a:rPr lang="en-US" i="1" smtClean="0"/>
              <a:t>Salience Inventory</a:t>
            </a:r>
          </a:p>
          <a:p>
            <a:pPr lvl="1" eaLnBrk="1" hangingPunct="1"/>
            <a:r>
              <a:rPr lang="en-US" i="1" smtClean="0"/>
              <a:t>Values Scale</a:t>
            </a:r>
          </a:p>
          <a:p>
            <a:pPr lvl="1" eaLnBrk="1" hangingPunct="1"/>
            <a:r>
              <a:rPr lang="en-US" i="1" smtClean="0"/>
              <a:t>Self-Directed Search</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36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p:cTn id="19"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5363">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5363">
                                            <p:txEl>
                                              <p:pRg st="3" end="3"/>
                                            </p:txEl>
                                          </p:spTgt>
                                        </p:tgtEl>
                                        <p:attrNameLst>
                                          <p:attrName>style.visibility</p:attrName>
                                        </p:attrNameLst>
                                      </p:cBhvr>
                                      <p:to>
                                        <p:strVal val="visible"/>
                                      </p:to>
                                    </p:set>
                                    <p:anim calcmode="lin" valueType="num">
                                      <p:cBhvr>
                                        <p:cTn id="24"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5363">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15363">
                                            <p:txEl>
                                              <p:pRg st="4" end="4"/>
                                            </p:txEl>
                                          </p:spTgt>
                                        </p:tgtEl>
                                        <p:attrNameLst>
                                          <p:attrName>style.visibility</p:attrName>
                                        </p:attrNameLst>
                                      </p:cBhvr>
                                      <p:to>
                                        <p:strVal val="visible"/>
                                      </p:to>
                                    </p:set>
                                    <p:anim calcmode="lin" valueType="num">
                                      <p:cBhvr>
                                        <p:cTn id="29"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1536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15363">
                                            <p:txEl>
                                              <p:pRg st="4" end="4"/>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15363">
                                            <p:txEl>
                                              <p:pRg st="5" end="5"/>
                                            </p:txEl>
                                          </p:spTgt>
                                        </p:tgtEl>
                                        <p:attrNameLst>
                                          <p:attrName>style.visibility</p:attrName>
                                        </p:attrNameLst>
                                      </p:cBhvr>
                                      <p:to>
                                        <p:strVal val="visible"/>
                                      </p:to>
                                    </p:set>
                                    <p:anim calcmode="lin" valueType="num">
                                      <p:cBhvr>
                                        <p:cTn id="34" dur="500" fill="hold"/>
                                        <p:tgtEl>
                                          <p:spTgt spid="1536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1536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15363">
                                            <p:txEl>
                                              <p:pRg st="5" end="5"/>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15363">
                                            <p:txEl>
                                              <p:pRg st="6" end="6"/>
                                            </p:txEl>
                                          </p:spTgt>
                                        </p:tgtEl>
                                        <p:attrNameLst>
                                          <p:attrName>style.visibility</p:attrName>
                                        </p:attrNameLst>
                                      </p:cBhvr>
                                      <p:to>
                                        <p:strVal val="visible"/>
                                      </p:to>
                                    </p:set>
                                    <p:anim calcmode="lin" valueType="num">
                                      <p:cBhvr>
                                        <p:cTn id="39" dur="500" fill="hold"/>
                                        <p:tgtEl>
                                          <p:spTgt spid="1536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1536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smtClean="0"/>
              <a:t>Super’s Thematic Extrapolation Method</a:t>
            </a:r>
          </a:p>
        </p:txBody>
      </p:sp>
      <p:sp>
        <p:nvSpPr>
          <p:cNvPr id="16387" name="Rectangle 3"/>
          <p:cNvSpPr>
            <a:spLocks noGrp="1" noChangeArrowheads="1"/>
          </p:cNvSpPr>
          <p:nvPr>
            <p:ph type="body" idx="1"/>
          </p:nvPr>
        </p:nvSpPr>
        <p:spPr/>
        <p:txBody>
          <a:bodyPr/>
          <a:lstStyle/>
          <a:p>
            <a:pPr eaLnBrk="1" hangingPunct="1"/>
            <a:r>
              <a:rPr lang="en-US" smtClean="0"/>
              <a:t>Addresses subjective career development</a:t>
            </a:r>
          </a:p>
          <a:p>
            <a:pPr eaLnBrk="1" hangingPunct="1"/>
            <a:r>
              <a:rPr lang="en-US" smtClean="0"/>
              <a:t>Gives counselors the role of historians who invite clients to construct autobiographical stories of development</a:t>
            </a:r>
          </a:p>
          <a:p>
            <a:pPr eaLnBrk="1" hangingPunct="1"/>
            <a:r>
              <a:rPr lang="en-US" smtClean="0"/>
              <a:t>Life stories are examined for recurrent themes or threads of continuity that make sense of the past, explain the present, and draw a blueprint for the future.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smtClean="0"/>
              <a:t>Steps in the Thematic Extrapolation Method</a:t>
            </a:r>
          </a:p>
        </p:txBody>
      </p:sp>
      <p:sp>
        <p:nvSpPr>
          <p:cNvPr id="17411" name="Rectangle 3"/>
          <p:cNvSpPr>
            <a:spLocks noGrp="1" noChangeArrowheads="1"/>
          </p:cNvSpPr>
          <p:nvPr>
            <p:ph type="body" idx="1"/>
          </p:nvPr>
        </p:nvSpPr>
        <p:spPr/>
        <p:txBody>
          <a:bodyPr/>
          <a:lstStyle/>
          <a:p>
            <a:pPr eaLnBrk="1" hangingPunct="1"/>
            <a:r>
              <a:rPr lang="en-US" b="1" smtClean="0"/>
              <a:t>Step 1</a:t>
            </a:r>
            <a:r>
              <a:rPr lang="en-US" smtClean="0"/>
              <a:t>: Analyze past behavior and development for recurring themes and underlying trends.</a:t>
            </a:r>
          </a:p>
          <a:p>
            <a:pPr eaLnBrk="1" hangingPunct="1"/>
            <a:r>
              <a:rPr lang="en-US" b="1" smtClean="0"/>
              <a:t>Step 2</a:t>
            </a:r>
            <a:r>
              <a:rPr lang="en-US" smtClean="0"/>
              <a:t>: Summarize each theme and trend, taking into account the other themes and trends.</a:t>
            </a:r>
          </a:p>
          <a:p>
            <a:pPr eaLnBrk="1" hangingPunct="1"/>
            <a:r>
              <a:rPr lang="en-US" b="1" smtClean="0"/>
              <a:t>Step 3</a:t>
            </a:r>
            <a:r>
              <a:rPr lang="en-US" smtClean="0"/>
              <a:t>: Project the modified themes and trends into the future by extrapolation.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4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74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 calcmode="lin" valueType="num">
                                      <p:cBhvr>
                                        <p:cTn id="21"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pPr eaLnBrk="1" hangingPunct="1"/>
            <a:r>
              <a:rPr lang="en-US" smtClean="0"/>
              <a:t>Steps in Super’s Cyclical Model of Career Counseling</a:t>
            </a:r>
          </a:p>
        </p:txBody>
      </p:sp>
      <p:sp>
        <p:nvSpPr>
          <p:cNvPr id="18435" name="Rectangle 3"/>
          <p:cNvSpPr>
            <a:spLocks noGrp="1" noChangeArrowheads="1"/>
          </p:cNvSpPr>
          <p:nvPr>
            <p:ph type="body" idx="1"/>
          </p:nvPr>
        </p:nvSpPr>
        <p:spPr/>
        <p:txBody>
          <a:bodyPr/>
          <a:lstStyle/>
          <a:p>
            <a:pPr eaLnBrk="1" hangingPunct="1"/>
            <a:r>
              <a:rPr lang="en-US" sz="2400" i="1" dirty="0" smtClean="0"/>
              <a:t>Nondirective</a:t>
            </a:r>
            <a:r>
              <a:rPr lang="en-US" sz="2400" dirty="0" smtClean="0"/>
              <a:t> problem exploration and self-concept portrayal </a:t>
            </a:r>
            <a:r>
              <a:rPr lang="en-US" sz="2400" i="1" dirty="0" smtClean="0">
                <a:latin typeface="Cambria" pitchFamily="18" charset="0"/>
              </a:rPr>
              <a:t>(client tells his story)</a:t>
            </a:r>
          </a:p>
          <a:p>
            <a:pPr eaLnBrk="1" hangingPunct="1"/>
            <a:r>
              <a:rPr lang="en-US" sz="2400" i="1" dirty="0" smtClean="0"/>
              <a:t>Directive</a:t>
            </a:r>
            <a:r>
              <a:rPr lang="en-US" sz="2400" dirty="0" smtClean="0"/>
              <a:t> topic setting </a:t>
            </a:r>
            <a:r>
              <a:rPr lang="en-US" sz="2400" i="1" dirty="0" smtClean="0">
                <a:latin typeface="Cambria" pitchFamily="18" charset="0"/>
              </a:rPr>
              <a:t>(clarify focus of counseling)</a:t>
            </a:r>
            <a:endParaRPr lang="en-US" sz="2400" dirty="0" smtClean="0">
              <a:latin typeface="Cambria" pitchFamily="18" charset="0"/>
            </a:endParaRPr>
          </a:p>
          <a:p>
            <a:pPr eaLnBrk="1" hangingPunct="1"/>
            <a:r>
              <a:rPr lang="en-US" sz="2400" i="1" dirty="0" smtClean="0"/>
              <a:t>Nondirective</a:t>
            </a:r>
            <a:r>
              <a:rPr lang="en-US" sz="2400" dirty="0" smtClean="0"/>
              <a:t> reflection and clarification of feeling for self-acceptance and insight </a:t>
            </a:r>
            <a:r>
              <a:rPr lang="en-US" sz="2400" i="1" dirty="0" smtClean="0">
                <a:latin typeface="Cambria" pitchFamily="18" charset="0"/>
              </a:rPr>
              <a:t>(basic counseling skills)</a:t>
            </a:r>
            <a:endParaRPr lang="en-US" sz="2400" dirty="0" smtClean="0">
              <a:latin typeface="Cambria" pitchFamily="18" charset="0"/>
            </a:endParaRPr>
          </a:p>
          <a:p>
            <a:pPr eaLnBrk="1" hangingPunct="1"/>
            <a:r>
              <a:rPr lang="en-US" sz="2400" i="1" dirty="0" smtClean="0"/>
              <a:t>Directive</a:t>
            </a:r>
            <a:r>
              <a:rPr lang="en-US" sz="2400" dirty="0" smtClean="0"/>
              <a:t> exploration for factual data</a:t>
            </a:r>
          </a:p>
          <a:p>
            <a:pPr eaLnBrk="1" hangingPunct="1"/>
            <a:r>
              <a:rPr lang="en-US" sz="2400" i="1" dirty="0" smtClean="0"/>
              <a:t>Nondirective</a:t>
            </a:r>
            <a:r>
              <a:rPr lang="en-US" sz="2400" dirty="0" smtClean="0"/>
              <a:t> exploration of attitudes and feelings</a:t>
            </a:r>
          </a:p>
          <a:p>
            <a:pPr eaLnBrk="1" hangingPunct="1"/>
            <a:r>
              <a:rPr lang="en-US" sz="2400" i="1" dirty="0" smtClean="0"/>
              <a:t>Nondirective</a:t>
            </a:r>
            <a:r>
              <a:rPr lang="en-US" sz="2400" dirty="0" smtClean="0"/>
              <a:t> consideration of possible actions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8435">
                                            <p:txEl>
                                              <p:pRg st="1" end="1"/>
                                            </p:txEl>
                                          </p:spTgt>
                                        </p:tgtEl>
                                        <p:attrNameLst>
                                          <p:attrName>style.visibility</p:attrName>
                                        </p:attrNameLst>
                                      </p:cBhvr>
                                      <p:to>
                                        <p:strVal val="visible"/>
                                      </p:to>
                                    </p:set>
                                    <p:anim calcmode="lin" valueType="num">
                                      <p:cBhvr>
                                        <p:cTn id="14"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4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43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p:cTn id="21"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84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843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8435">
                                            <p:txEl>
                                              <p:pRg st="3" end="3"/>
                                            </p:txEl>
                                          </p:spTgt>
                                        </p:tgtEl>
                                        <p:attrNameLst>
                                          <p:attrName>style.visibility</p:attrName>
                                        </p:attrNameLst>
                                      </p:cBhvr>
                                      <p:to>
                                        <p:strVal val="visible"/>
                                      </p:to>
                                    </p:set>
                                    <p:anim calcmode="lin" valueType="num">
                                      <p:cBhvr>
                                        <p:cTn id="28"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84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843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 calcmode="lin" valueType="num">
                                      <p:cBhvr>
                                        <p:cTn id="35" dur="500" fill="hold"/>
                                        <p:tgtEl>
                                          <p:spTgt spid="184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843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843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8435">
                                            <p:txEl>
                                              <p:pRg st="5" end="5"/>
                                            </p:txEl>
                                          </p:spTgt>
                                        </p:tgtEl>
                                        <p:attrNameLst>
                                          <p:attrName>style.visibility</p:attrName>
                                        </p:attrNameLst>
                                      </p:cBhvr>
                                      <p:to>
                                        <p:strVal val="visible"/>
                                      </p:to>
                                    </p:set>
                                    <p:anim calcmode="lin" valueType="num">
                                      <p:cBhvr>
                                        <p:cTn id="42" dur="500" fill="hold"/>
                                        <p:tgtEl>
                                          <p:spTgt spid="1843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843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interventions from Super’s Model</a:t>
            </a:r>
            <a:endParaRPr lang="en-US" dirty="0"/>
          </a:p>
        </p:txBody>
      </p:sp>
      <p:sp>
        <p:nvSpPr>
          <p:cNvPr id="3" name="Content Placeholder 2"/>
          <p:cNvSpPr>
            <a:spLocks noGrp="1"/>
          </p:cNvSpPr>
          <p:nvPr>
            <p:ph idx="1"/>
          </p:nvPr>
        </p:nvSpPr>
        <p:spPr>
          <a:xfrm>
            <a:off x="838200" y="2362200"/>
            <a:ext cx="7693025" cy="4495800"/>
          </a:xfrm>
        </p:spPr>
        <p:txBody>
          <a:bodyPr/>
          <a:lstStyle/>
          <a:p>
            <a:r>
              <a:rPr lang="en-US" dirty="0" smtClean="0"/>
              <a:t>Discussing the life-role</a:t>
            </a:r>
          </a:p>
          <a:p>
            <a:pPr lvl="1"/>
            <a:r>
              <a:rPr lang="en-US" dirty="0" smtClean="0"/>
              <a:t>Assist clients in gaining self-awareness</a:t>
            </a:r>
          </a:p>
          <a:p>
            <a:pPr lvl="2"/>
            <a:r>
              <a:rPr lang="en-US" sz="2400" dirty="0" smtClean="0"/>
              <a:t>Reflect on their life-roles (past and present)</a:t>
            </a:r>
          </a:p>
          <a:p>
            <a:pPr lvl="2"/>
            <a:r>
              <a:rPr lang="en-US" sz="2400" dirty="0" smtClean="0"/>
              <a:t>Which are most important?  Why?</a:t>
            </a:r>
          </a:p>
          <a:p>
            <a:pPr lvl="2"/>
            <a:r>
              <a:rPr lang="en-US" sz="2400" dirty="0" smtClean="0"/>
              <a:t>How do the various life-roles interact with each other?</a:t>
            </a:r>
          </a:p>
          <a:p>
            <a:pPr lvl="3"/>
            <a:r>
              <a:rPr lang="en-US" dirty="0" smtClean="0"/>
              <a:t>Do they support each other, interfere with each other, compliment each other?</a:t>
            </a:r>
          </a:p>
          <a:p>
            <a:pPr lvl="3"/>
            <a:r>
              <a:rPr lang="en-US" dirty="0" smtClean="0"/>
              <a:t>How do you feel about each of these life roles? Which roles do you enjoy or look forward to playing? Why? Are there roles you dread or fear? Why?</a:t>
            </a:r>
          </a:p>
          <a:p>
            <a:pPr lvl="3">
              <a:buNone/>
            </a:pPr>
            <a:endParaRPr lang="en-US" dirty="0" smtClean="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interventions from Super’s Model</a:t>
            </a:r>
            <a:endParaRPr lang="en-US" dirty="0"/>
          </a:p>
        </p:txBody>
      </p:sp>
      <p:sp>
        <p:nvSpPr>
          <p:cNvPr id="3" name="Content Placeholder 2"/>
          <p:cNvSpPr>
            <a:spLocks noGrp="1"/>
          </p:cNvSpPr>
          <p:nvPr>
            <p:ph idx="1"/>
          </p:nvPr>
        </p:nvSpPr>
        <p:spPr>
          <a:xfrm>
            <a:off x="838200" y="2362200"/>
            <a:ext cx="7693025" cy="4267200"/>
          </a:xfrm>
        </p:spPr>
        <p:txBody>
          <a:bodyPr/>
          <a:lstStyle/>
          <a:p>
            <a:r>
              <a:rPr lang="en-US" dirty="0" smtClean="0"/>
              <a:t>Discussing the life-role</a:t>
            </a:r>
          </a:p>
          <a:p>
            <a:pPr lvl="1"/>
            <a:r>
              <a:rPr lang="en-US" sz="2000" dirty="0" smtClean="0"/>
              <a:t>Assist clients in being able to adapt to the demands of multiple life roles</a:t>
            </a:r>
          </a:p>
          <a:p>
            <a:pPr lvl="2"/>
            <a:r>
              <a:rPr lang="en-US" sz="1800" dirty="0" smtClean="0"/>
              <a:t>How do I spend my time in a typical week?</a:t>
            </a:r>
          </a:p>
          <a:p>
            <a:pPr lvl="2"/>
            <a:r>
              <a:rPr lang="en-US" sz="1800" dirty="0" smtClean="0"/>
              <a:t>What activities do I engage in for each life role?</a:t>
            </a:r>
          </a:p>
          <a:p>
            <a:pPr lvl="2"/>
            <a:r>
              <a:rPr lang="en-US" sz="1800" dirty="0" smtClean="0"/>
              <a:t>Which life roles/activities are more important to me?</a:t>
            </a:r>
          </a:p>
          <a:p>
            <a:pPr lvl="2"/>
            <a:r>
              <a:rPr lang="en-US" sz="1800" dirty="0" smtClean="0"/>
              <a:t>What are the possible consequences of playing several intense roles simultaneously? Of playing only one or two roles.</a:t>
            </a:r>
          </a:p>
          <a:p>
            <a:pPr lvl="2"/>
            <a:r>
              <a:rPr lang="en-US" sz="1800" dirty="0" smtClean="0"/>
              <a:t>Is the way I’m currently spending my time congruent with my desires?</a:t>
            </a:r>
          </a:p>
          <a:p>
            <a:pPr lvl="2"/>
            <a:r>
              <a:rPr lang="en-US" sz="1800" dirty="0" smtClean="0"/>
              <a:t>What life roles will I be playing in the future</a:t>
            </a:r>
          </a:p>
          <a:p>
            <a:pPr lvl="2"/>
            <a:endParaRPr lang="en-US" dirty="0" smtClean="0"/>
          </a:p>
          <a:p>
            <a:pPr lvl="2"/>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interventions from Super’s Model</a:t>
            </a:r>
            <a:endParaRPr lang="en-US" dirty="0"/>
          </a:p>
        </p:txBody>
      </p:sp>
      <p:sp>
        <p:nvSpPr>
          <p:cNvPr id="3" name="Content Placeholder 2"/>
          <p:cNvSpPr>
            <a:spLocks noGrp="1"/>
          </p:cNvSpPr>
          <p:nvPr>
            <p:ph idx="1"/>
          </p:nvPr>
        </p:nvSpPr>
        <p:spPr>
          <a:xfrm>
            <a:off x="838200" y="2362200"/>
            <a:ext cx="7693025" cy="4267200"/>
          </a:xfrm>
        </p:spPr>
        <p:txBody>
          <a:bodyPr/>
          <a:lstStyle/>
          <a:p>
            <a:r>
              <a:rPr lang="en-US" dirty="0" smtClean="0"/>
              <a:t>Discussing the life-role</a:t>
            </a:r>
          </a:p>
          <a:p>
            <a:pPr lvl="1"/>
            <a:r>
              <a:rPr lang="en-US" dirty="0" smtClean="0"/>
              <a:t>Assist clients in understanding the role of culture in the salience of their life-roles</a:t>
            </a:r>
          </a:p>
          <a:p>
            <a:pPr lvl="2"/>
            <a:r>
              <a:rPr lang="en-US" dirty="0" smtClean="0"/>
              <a:t>Influence of the dominant culture (sometimes we just inherit the role expectations present in the dominant culture without much reflection)</a:t>
            </a:r>
          </a:p>
          <a:p>
            <a:pPr lvl="2"/>
            <a:r>
              <a:rPr lang="en-US" dirty="0" smtClean="0"/>
              <a:t>Influence of the culture of origin (how does our personal culture influence our various role expectations?)</a:t>
            </a:r>
          </a:p>
          <a:p>
            <a:pPr lvl="2"/>
            <a:endParaRPr 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en-US" smtClean="0"/>
              <a:t>Eli Ginzberg</a:t>
            </a:r>
          </a:p>
        </p:txBody>
      </p:sp>
      <p:sp>
        <p:nvSpPr>
          <p:cNvPr id="6147" name="Rectangle 3"/>
          <p:cNvSpPr>
            <a:spLocks noGrp="1" noChangeArrowheads="1"/>
          </p:cNvSpPr>
          <p:nvPr>
            <p:ph type="body" idx="1"/>
          </p:nvPr>
        </p:nvSpPr>
        <p:spPr>
          <a:xfrm>
            <a:off x="838200" y="2362200"/>
            <a:ext cx="7693025" cy="4343400"/>
          </a:xfrm>
        </p:spPr>
        <p:txBody>
          <a:bodyPr/>
          <a:lstStyle/>
          <a:p>
            <a:pPr eaLnBrk="1" hangingPunct="1">
              <a:lnSpc>
                <a:spcPct val="90000"/>
              </a:lnSpc>
              <a:buFont typeface="Wingdings" pitchFamily="2" charset="2"/>
              <a:buNone/>
            </a:pPr>
            <a:r>
              <a:rPr lang="en-US" smtClean="0"/>
              <a:t>3 periods of the process:</a:t>
            </a:r>
          </a:p>
          <a:p>
            <a:pPr lvl="1" eaLnBrk="1" hangingPunct="1">
              <a:lnSpc>
                <a:spcPct val="90000"/>
              </a:lnSpc>
            </a:pPr>
            <a:r>
              <a:rPr lang="en-US" smtClean="0"/>
              <a:t>Fantasy</a:t>
            </a:r>
          </a:p>
          <a:p>
            <a:pPr lvl="1" eaLnBrk="1" hangingPunct="1">
              <a:lnSpc>
                <a:spcPct val="90000"/>
              </a:lnSpc>
            </a:pPr>
            <a:r>
              <a:rPr lang="en-US" smtClean="0"/>
              <a:t>Tentative (subdivided into 4 stages)</a:t>
            </a:r>
          </a:p>
          <a:p>
            <a:pPr lvl="2" eaLnBrk="1" hangingPunct="1">
              <a:lnSpc>
                <a:spcPct val="90000"/>
              </a:lnSpc>
            </a:pPr>
            <a:r>
              <a:rPr lang="en-US" smtClean="0"/>
              <a:t>Interest</a:t>
            </a:r>
          </a:p>
          <a:p>
            <a:pPr lvl="2" eaLnBrk="1" hangingPunct="1">
              <a:lnSpc>
                <a:spcPct val="90000"/>
              </a:lnSpc>
            </a:pPr>
            <a:r>
              <a:rPr lang="en-US" smtClean="0"/>
              <a:t>Capacity</a:t>
            </a:r>
          </a:p>
          <a:p>
            <a:pPr lvl="2" eaLnBrk="1" hangingPunct="1">
              <a:lnSpc>
                <a:spcPct val="90000"/>
              </a:lnSpc>
            </a:pPr>
            <a:r>
              <a:rPr lang="en-US" smtClean="0"/>
              <a:t>Value</a:t>
            </a:r>
          </a:p>
          <a:p>
            <a:pPr lvl="2" eaLnBrk="1" hangingPunct="1">
              <a:lnSpc>
                <a:spcPct val="90000"/>
              </a:lnSpc>
            </a:pPr>
            <a:r>
              <a:rPr lang="en-US" smtClean="0"/>
              <a:t>Transition</a:t>
            </a:r>
          </a:p>
          <a:p>
            <a:pPr lvl="1" eaLnBrk="1" hangingPunct="1">
              <a:lnSpc>
                <a:spcPct val="90000"/>
              </a:lnSpc>
            </a:pPr>
            <a:r>
              <a:rPr lang="en-US" smtClean="0"/>
              <a:t>Realistic (subdivided into 3 stages)</a:t>
            </a:r>
          </a:p>
          <a:p>
            <a:pPr lvl="2" eaLnBrk="1" hangingPunct="1">
              <a:lnSpc>
                <a:spcPct val="90000"/>
              </a:lnSpc>
            </a:pPr>
            <a:r>
              <a:rPr lang="en-US" smtClean="0"/>
              <a:t>Exploration</a:t>
            </a:r>
          </a:p>
          <a:p>
            <a:pPr lvl="2" eaLnBrk="1" hangingPunct="1">
              <a:lnSpc>
                <a:spcPct val="90000"/>
              </a:lnSpc>
            </a:pPr>
            <a:r>
              <a:rPr lang="en-US" smtClean="0"/>
              <a:t>Crystallization</a:t>
            </a:r>
          </a:p>
          <a:p>
            <a:pPr lvl="2" eaLnBrk="1" hangingPunct="1">
              <a:lnSpc>
                <a:spcPct val="90000"/>
              </a:lnSpc>
            </a:pPr>
            <a:r>
              <a:rPr lang="en-US" smtClean="0"/>
              <a:t>Specification</a:t>
            </a: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interventions from Super’s Model</a:t>
            </a:r>
            <a:endParaRPr lang="en-US" dirty="0"/>
          </a:p>
        </p:txBody>
      </p:sp>
      <p:sp>
        <p:nvSpPr>
          <p:cNvPr id="3" name="Content Placeholder 2"/>
          <p:cNvSpPr>
            <a:spLocks noGrp="1"/>
          </p:cNvSpPr>
          <p:nvPr>
            <p:ph idx="1"/>
          </p:nvPr>
        </p:nvSpPr>
        <p:spPr>
          <a:xfrm>
            <a:off x="838200" y="2362200"/>
            <a:ext cx="7693025" cy="4267200"/>
          </a:xfrm>
        </p:spPr>
        <p:txBody>
          <a:bodyPr/>
          <a:lstStyle/>
          <a:p>
            <a:r>
              <a:rPr lang="en-US" dirty="0" smtClean="0"/>
              <a:t>Super emphasizes </a:t>
            </a:r>
            <a:r>
              <a:rPr lang="en-US" i="1" dirty="0" smtClean="0"/>
              <a:t>planning</a:t>
            </a:r>
            <a:endParaRPr lang="en-US" dirty="0" smtClean="0"/>
          </a:p>
          <a:p>
            <a:pPr lvl="1"/>
            <a:r>
              <a:rPr lang="en-US" dirty="0" smtClean="0"/>
              <a:t>Planning reflects </a:t>
            </a:r>
            <a:r>
              <a:rPr lang="en-US" i="1" dirty="0" smtClean="0"/>
              <a:t>awareness</a:t>
            </a:r>
            <a:r>
              <a:rPr lang="en-US" dirty="0" smtClean="0"/>
              <a:t>, which is the first step in coping with the developmental tasks at any stage.</a:t>
            </a:r>
          </a:p>
          <a:p>
            <a:pPr lvl="2"/>
            <a:r>
              <a:rPr lang="en-US" dirty="0" smtClean="0"/>
              <a:t>Portfolios - a tool to encourage planning behaviors</a:t>
            </a:r>
          </a:p>
          <a:p>
            <a:pPr lvl="3"/>
            <a:r>
              <a:rPr lang="en-US" dirty="0" smtClean="0"/>
              <a:t>Interests, activities, hobbies</a:t>
            </a:r>
          </a:p>
          <a:p>
            <a:pPr lvl="3"/>
            <a:r>
              <a:rPr lang="en-US" dirty="0" smtClean="0"/>
              <a:t>Future plans</a:t>
            </a:r>
          </a:p>
          <a:p>
            <a:pPr lvl="3"/>
            <a:r>
              <a:rPr lang="en-US" dirty="0" smtClean="0"/>
              <a:t>Information (from inventories, online searches, etc.)</a:t>
            </a:r>
          </a:p>
          <a:p>
            <a:pPr lvl="3"/>
            <a:r>
              <a:rPr lang="en-US" dirty="0" smtClean="0"/>
              <a:t>Tools (resume, etc.)</a:t>
            </a:r>
          </a:p>
          <a:p>
            <a:pPr lvl="3"/>
            <a:endParaRPr lang="en-US" dirty="0" smtClean="0"/>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Super’s Theory</a:t>
            </a:r>
          </a:p>
        </p:txBody>
      </p:sp>
      <p:sp>
        <p:nvSpPr>
          <p:cNvPr id="30723" name="Rectangle 3"/>
          <p:cNvSpPr>
            <a:spLocks noGrp="1" noChangeArrowheads="1"/>
          </p:cNvSpPr>
          <p:nvPr>
            <p:ph type="body" idx="1"/>
          </p:nvPr>
        </p:nvSpPr>
        <p:spPr/>
        <p:txBody>
          <a:bodyPr/>
          <a:lstStyle/>
          <a:p>
            <a:r>
              <a:rPr lang="en-US" dirty="0"/>
              <a:t>Empirical Evaluations</a:t>
            </a:r>
          </a:p>
          <a:p>
            <a:pPr lvl="1"/>
            <a:r>
              <a:rPr lang="en-US" dirty="0"/>
              <a:t>Difficult to establish empirical support due to the broad nature of the theory</a:t>
            </a:r>
          </a:p>
          <a:p>
            <a:pPr lvl="1"/>
            <a:r>
              <a:rPr lang="en-US" dirty="0" err="1"/>
              <a:t>Osipow</a:t>
            </a:r>
            <a:r>
              <a:rPr lang="en-US" dirty="0"/>
              <a:t> and Fitzgerald (1996) and Hackett, Lent, and </a:t>
            </a:r>
            <a:r>
              <a:rPr lang="en-US" dirty="0" err="1"/>
              <a:t>Greenhaus</a:t>
            </a:r>
            <a:r>
              <a:rPr lang="en-US" dirty="0"/>
              <a:t> (1991) support Super’s theory in general</a:t>
            </a:r>
          </a:p>
        </p:txBody>
      </p:sp>
    </p:spTree>
  </p:cSld>
  <p:clrMapOvr>
    <a:masterClrMapping/>
  </p:clrMapOvr>
  <p:transition>
    <p:cover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Donald Super - </a:t>
            </a:r>
            <a:br>
              <a:rPr lang="en-US" dirty="0" smtClean="0"/>
            </a:br>
            <a:r>
              <a:rPr lang="en-US" i="1" dirty="0" smtClean="0"/>
              <a:t>Not just a developmental theory</a:t>
            </a:r>
            <a:endParaRPr lang="en-US" i="1" dirty="0"/>
          </a:p>
        </p:txBody>
      </p:sp>
      <p:sp>
        <p:nvSpPr>
          <p:cNvPr id="3" name="Content Placeholder 2"/>
          <p:cNvSpPr>
            <a:spLocks noGrp="1"/>
          </p:cNvSpPr>
          <p:nvPr>
            <p:ph idx="1"/>
          </p:nvPr>
        </p:nvSpPr>
        <p:spPr/>
        <p:txBody>
          <a:bodyPr/>
          <a:lstStyle/>
          <a:p>
            <a:pPr>
              <a:buNone/>
            </a:pPr>
            <a:r>
              <a:rPr lang="en-US" dirty="0" smtClean="0"/>
              <a:t>Super’s theory incorporates concepts from a wide variety of perspectives:</a:t>
            </a:r>
          </a:p>
          <a:p>
            <a:r>
              <a:rPr lang="en-US" dirty="0" smtClean="0"/>
              <a:t>Trait &amp; Factor</a:t>
            </a:r>
          </a:p>
          <a:p>
            <a:r>
              <a:rPr lang="en-US" dirty="0" smtClean="0"/>
              <a:t>Developmental</a:t>
            </a:r>
          </a:p>
          <a:p>
            <a:r>
              <a:rPr lang="en-US" dirty="0" smtClean="0"/>
              <a:t>Social Learning</a:t>
            </a:r>
          </a:p>
          <a:p>
            <a:r>
              <a:rPr lang="en-US" dirty="0" smtClean="0"/>
              <a:t>Narrative </a:t>
            </a:r>
          </a:p>
          <a:p>
            <a:r>
              <a:rPr lang="en-US" dirty="0" smtClean="0"/>
              <a:t>Values-Based</a:t>
            </a: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smtClean="0"/>
              <a:t>Donald Super</a:t>
            </a:r>
          </a:p>
        </p:txBody>
      </p:sp>
      <p:sp>
        <p:nvSpPr>
          <p:cNvPr id="30723" name="Rectangle 3"/>
          <p:cNvSpPr>
            <a:spLocks noGrp="1" noChangeArrowheads="1"/>
          </p:cNvSpPr>
          <p:nvPr>
            <p:ph type="body" idx="1"/>
          </p:nvPr>
        </p:nvSpPr>
        <p:spPr>
          <a:xfrm>
            <a:off x="4038600" y="2362200"/>
            <a:ext cx="4492625" cy="3724275"/>
          </a:xfrm>
        </p:spPr>
        <p:txBody>
          <a:bodyPr/>
          <a:lstStyle/>
          <a:p>
            <a:pPr eaLnBrk="1" hangingPunct="1"/>
            <a:r>
              <a:rPr lang="en-US" sz="2400" smtClean="0"/>
              <a:t>Using Super’s theory, what issues would be important in counseling Tai-Linn?</a:t>
            </a:r>
          </a:p>
          <a:p>
            <a:pPr eaLnBrk="1" hangingPunct="1"/>
            <a:r>
              <a:rPr lang="en-US" sz="2400" smtClean="0"/>
              <a:t>What might the counseling process look like?</a:t>
            </a:r>
          </a:p>
        </p:txBody>
      </p:sp>
      <p:pic>
        <p:nvPicPr>
          <p:cNvPr id="59396" name="Picture 4" descr="MPj04117080000[1]"/>
          <p:cNvPicPr>
            <a:picLocks noChangeAspect="1" noChangeArrowheads="1"/>
          </p:cNvPicPr>
          <p:nvPr/>
        </p:nvPicPr>
        <p:blipFill>
          <a:blip r:embed="rId2"/>
          <a:srcRect/>
          <a:stretch>
            <a:fillRect/>
          </a:stretch>
        </p:blipFill>
        <p:spPr bwMode="auto">
          <a:xfrm>
            <a:off x="1143000" y="2590800"/>
            <a:ext cx="2624138" cy="3810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heel(8)">
                                      <p:cBhvr>
                                        <p:cTn id="7" dur="1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tai Lynn1"/>
          <p:cNvPicPr>
            <a:picLocks noChangeAspect="1" noChangeArrowheads="1"/>
          </p:cNvPicPr>
          <p:nvPr/>
        </p:nvPicPr>
        <p:blipFill>
          <a:blip r:embed="rId2"/>
          <a:srcRect t="4446" b="8878"/>
          <a:stretch>
            <a:fillRect/>
          </a:stretch>
        </p:blipFill>
        <p:spPr bwMode="auto">
          <a:xfrm>
            <a:off x="0" y="152400"/>
            <a:ext cx="4654550" cy="6096000"/>
          </a:xfrm>
          <a:prstGeom prst="rect">
            <a:avLst/>
          </a:prstGeom>
          <a:noFill/>
          <a:ln w="9525">
            <a:noFill/>
            <a:miter lim="800000"/>
            <a:headEnd/>
            <a:tailEnd/>
          </a:ln>
        </p:spPr>
      </p:pic>
      <p:pic>
        <p:nvPicPr>
          <p:cNvPr id="37891" name="Picture 5" descr="tai lynn2"/>
          <p:cNvPicPr>
            <a:picLocks noChangeAspect="1" noChangeArrowheads="1"/>
          </p:cNvPicPr>
          <p:nvPr/>
        </p:nvPicPr>
        <p:blipFill>
          <a:blip r:embed="rId3"/>
          <a:srcRect l="12921" b="69063"/>
          <a:stretch>
            <a:fillRect/>
          </a:stretch>
        </p:blipFill>
        <p:spPr bwMode="auto">
          <a:xfrm>
            <a:off x="4724400" y="152400"/>
            <a:ext cx="4419600" cy="2085975"/>
          </a:xfrm>
          <a:prstGeom prst="rect">
            <a:avLst/>
          </a:prstGeom>
          <a:noFill/>
          <a:ln w="9525">
            <a:noFill/>
            <a:miter lim="800000"/>
            <a:headEnd/>
            <a:tailEnd/>
          </a:ln>
        </p:spPr>
      </p:pic>
      <p:pic>
        <p:nvPicPr>
          <p:cNvPr id="37892" name="Picture 6" descr="MPj04117080000[1]"/>
          <p:cNvPicPr>
            <a:picLocks noChangeAspect="1" noChangeArrowheads="1"/>
          </p:cNvPicPr>
          <p:nvPr/>
        </p:nvPicPr>
        <p:blipFill>
          <a:blip r:embed="rId4"/>
          <a:srcRect r="31680" b="21053"/>
          <a:stretch>
            <a:fillRect/>
          </a:stretch>
        </p:blipFill>
        <p:spPr bwMode="auto">
          <a:xfrm>
            <a:off x="5715000" y="2362200"/>
            <a:ext cx="2466975" cy="3581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smtClean="0"/>
              <a:t>Linda Gottfredson</a:t>
            </a:r>
          </a:p>
        </p:txBody>
      </p:sp>
      <p:sp>
        <p:nvSpPr>
          <p:cNvPr id="79875" name="Rectangle 3"/>
          <p:cNvSpPr>
            <a:spLocks noGrp="1" noChangeArrowheads="1"/>
          </p:cNvSpPr>
          <p:nvPr>
            <p:ph type="body" idx="1"/>
          </p:nvPr>
        </p:nvSpPr>
        <p:spPr/>
        <p:txBody>
          <a:bodyPr/>
          <a:lstStyle/>
          <a:p>
            <a:pPr algn="ctr" eaLnBrk="1" hangingPunct="1">
              <a:lnSpc>
                <a:spcPct val="90000"/>
              </a:lnSpc>
              <a:buFont typeface="Wingdings" pitchFamily="2" charset="2"/>
              <a:buNone/>
            </a:pPr>
            <a:r>
              <a:rPr lang="en-US" sz="3200" b="1" smtClean="0"/>
              <a:t>Circumscription, Compromise, and Self-Creation</a:t>
            </a:r>
          </a:p>
          <a:p>
            <a:pPr eaLnBrk="1" hangingPunct="1">
              <a:lnSpc>
                <a:spcPct val="90000"/>
              </a:lnSpc>
            </a:pPr>
            <a:r>
              <a:rPr lang="en-US" sz="2400" smtClean="0"/>
              <a:t>Addresses the fact that men and women tend to differ in their occupational aspirations</a:t>
            </a:r>
          </a:p>
          <a:p>
            <a:pPr eaLnBrk="1" hangingPunct="1">
              <a:lnSpc>
                <a:spcPct val="90000"/>
              </a:lnSpc>
            </a:pPr>
            <a:r>
              <a:rPr lang="en-US" sz="2400" smtClean="0"/>
              <a:t>Offers a developmental, sociological perspective of career development</a:t>
            </a:r>
          </a:p>
          <a:p>
            <a:pPr eaLnBrk="1" hangingPunct="1">
              <a:lnSpc>
                <a:spcPct val="90000"/>
              </a:lnSpc>
            </a:pPr>
            <a:r>
              <a:rPr lang="en-US" sz="2400" smtClean="0"/>
              <a:t>Focuses primarily on the career development process as it relates to the types of compromises people make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animEffect transition="in" filter="fade">
                                      <p:cBhvr>
                                        <p:cTn id="7" dur="100"/>
                                        <p:tgtEl>
                                          <p:spTgt spid="79875">
                                            <p:txEl>
                                              <p:pRg st="1" end="1"/>
                                            </p:txEl>
                                          </p:spTgt>
                                        </p:tgtEl>
                                      </p:cBhvr>
                                    </p:animEffect>
                                    <p:anim calcmode="lin" valueType="num">
                                      <p:cBhvr>
                                        <p:cTn id="8" dur="4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79875">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987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987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79875">
                                            <p:txEl>
                                              <p:pRg st="2" end="2"/>
                                            </p:txEl>
                                          </p:spTgt>
                                        </p:tgtEl>
                                        <p:attrNameLst>
                                          <p:attrName>style.visibility</p:attrName>
                                        </p:attrNameLst>
                                      </p:cBhvr>
                                      <p:to>
                                        <p:strVal val="visible"/>
                                      </p:to>
                                    </p:set>
                                    <p:animEffect transition="in" filter="fade">
                                      <p:cBhvr>
                                        <p:cTn id="16" dur="100"/>
                                        <p:tgtEl>
                                          <p:spTgt spid="79875">
                                            <p:txEl>
                                              <p:pRg st="2" end="2"/>
                                            </p:txEl>
                                          </p:spTgt>
                                        </p:tgtEl>
                                      </p:cBhvr>
                                    </p:animEffect>
                                    <p:anim calcmode="lin" valueType="num">
                                      <p:cBhvr>
                                        <p:cTn id="17" dur="4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7987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987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987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Effect transition="in" filter="fade">
                                      <p:cBhvr>
                                        <p:cTn id="25" dur="100"/>
                                        <p:tgtEl>
                                          <p:spTgt spid="79875">
                                            <p:txEl>
                                              <p:pRg st="3" end="3"/>
                                            </p:txEl>
                                          </p:spTgt>
                                        </p:tgtEl>
                                      </p:cBhvr>
                                    </p:animEffect>
                                    <p:anim calcmode="lin" valueType="num">
                                      <p:cBhvr>
                                        <p:cTn id="26" dur="4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79875">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7987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7987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smtClean="0"/>
              <a:t>Linda Gottfredson</a:t>
            </a:r>
          </a:p>
        </p:txBody>
      </p:sp>
      <p:sp>
        <p:nvSpPr>
          <p:cNvPr id="80899" name="Rectangle 3"/>
          <p:cNvSpPr>
            <a:spLocks noGrp="1" noChangeArrowheads="1"/>
          </p:cNvSpPr>
          <p:nvPr>
            <p:ph type="body" idx="1"/>
          </p:nvPr>
        </p:nvSpPr>
        <p:spPr>
          <a:xfrm>
            <a:off x="1143000" y="2438400"/>
            <a:ext cx="7620000" cy="4191000"/>
          </a:xfrm>
        </p:spPr>
        <p:txBody>
          <a:bodyPr/>
          <a:lstStyle/>
          <a:p>
            <a:pPr eaLnBrk="1" hangingPunct="1">
              <a:lnSpc>
                <a:spcPct val="80000"/>
              </a:lnSpc>
            </a:pPr>
            <a:r>
              <a:rPr lang="en-US" sz="2400" b="1" smtClean="0"/>
              <a:t>Circumscription</a:t>
            </a:r>
            <a:r>
              <a:rPr lang="en-US" sz="2400" smtClean="0"/>
              <a:t> – Process of eliminating unacceptable occupational alternatives based primarily upon </a:t>
            </a:r>
            <a:r>
              <a:rPr lang="en-US" sz="2400" b="1" smtClean="0"/>
              <a:t>gender</a:t>
            </a:r>
            <a:r>
              <a:rPr lang="en-US" sz="2400" smtClean="0"/>
              <a:t> and </a:t>
            </a:r>
            <a:r>
              <a:rPr lang="en-US" sz="2400" b="1" smtClean="0"/>
              <a:t>prestige</a:t>
            </a:r>
          </a:p>
          <a:p>
            <a:pPr eaLnBrk="1" hangingPunct="1">
              <a:lnSpc>
                <a:spcPct val="80000"/>
              </a:lnSpc>
            </a:pPr>
            <a:r>
              <a:rPr lang="en-US" sz="2400" smtClean="0"/>
              <a:t>Guided by 5 principles</a:t>
            </a:r>
          </a:p>
          <a:p>
            <a:pPr lvl="1" eaLnBrk="1" hangingPunct="1">
              <a:lnSpc>
                <a:spcPct val="80000"/>
              </a:lnSpc>
            </a:pPr>
            <a:r>
              <a:rPr lang="en-US" sz="2000" smtClean="0"/>
              <a:t>Children capable of understanding and organizing complex information</a:t>
            </a:r>
          </a:p>
          <a:p>
            <a:pPr lvl="1" eaLnBrk="1" hangingPunct="1">
              <a:lnSpc>
                <a:spcPct val="80000"/>
              </a:lnSpc>
            </a:pPr>
            <a:r>
              <a:rPr lang="en-US" sz="2000" smtClean="0"/>
              <a:t>Occupational preferences reflect attempts to implement and enhance self-concept</a:t>
            </a:r>
          </a:p>
          <a:p>
            <a:pPr lvl="1" eaLnBrk="1" hangingPunct="1">
              <a:lnSpc>
                <a:spcPct val="80000"/>
              </a:lnSpc>
            </a:pPr>
            <a:r>
              <a:rPr lang="en-US" sz="2000" smtClean="0"/>
              <a:t>Children integrate complex distinctions among people (</a:t>
            </a:r>
            <a:r>
              <a:rPr lang="en-US" sz="2000" b="1" smtClean="0"/>
              <a:t>prestige</a:t>
            </a:r>
            <a:r>
              <a:rPr lang="en-US" sz="2000" smtClean="0"/>
              <a:t>) while integrating the more concrete phenomena (</a:t>
            </a:r>
            <a:r>
              <a:rPr lang="en-US" sz="2000" b="1" smtClean="0"/>
              <a:t>sex roles</a:t>
            </a:r>
            <a:r>
              <a:rPr lang="en-US" sz="2000" smtClean="0"/>
              <a:t>)</a:t>
            </a:r>
          </a:p>
          <a:p>
            <a:pPr lvl="1" eaLnBrk="1" hangingPunct="1">
              <a:lnSpc>
                <a:spcPct val="80000"/>
              </a:lnSpc>
            </a:pPr>
            <a:r>
              <a:rPr lang="en-US" sz="2000" smtClean="0"/>
              <a:t>Children progressively eliminate occupational options as self-concept complexity and clarity increases</a:t>
            </a:r>
          </a:p>
          <a:p>
            <a:pPr lvl="1" eaLnBrk="1" hangingPunct="1">
              <a:lnSpc>
                <a:spcPct val="80000"/>
              </a:lnSpc>
            </a:pPr>
            <a:r>
              <a:rPr lang="en-US" sz="2000" smtClean="0"/>
              <a:t>Process is gradual and not readily obvious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100"/>
                                        <p:tgtEl>
                                          <p:spTgt spid="80899">
                                            <p:txEl>
                                              <p:pRg st="0" end="0"/>
                                            </p:txEl>
                                          </p:spTgt>
                                        </p:tgtEl>
                                      </p:cBhvr>
                                    </p:animEffect>
                                    <p:anim calcmode="lin" valueType="num">
                                      <p:cBhvr>
                                        <p:cTn id="8" dur="4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0899">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089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089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80899">
                                            <p:txEl>
                                              <p:pRg st="1" end="1"/>
                                            </p:txEl>
                                          </p:spTgt>
                                        </p:tgtEl>
                                        <p:attrNameLst>
                                          <p:attrName>style.visibility</p:attrName>
                                        </p:attrNameLst>
                                      </p:cBhvr>
                                      <p:to>
                                        <p:strVal val="visible"/>
                                      </p:to>
                                    </p:set>
                                    <p:animEffect transition="in" filter="fade">
                                      <p:cBhvr>
                                        <p:cTn id="16" dur="100"/>
                                        <p:tgtEl>
                                          <p:spTgt spid="80899">
                                            <p:txEl>
                                              <p:pRg st="1" end="1"/>
                                            </p:txEl>
                                          </p:spTgt>
                                        </p:tgtEl>
                                      </p:cBhvr>
                                    </p:animEffect>
                                    <p:anim calcmode="lin" valueType="num">
                                      <p:cBhvr>
                                        <p:cTn id="17" dur="4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80899">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089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089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80899">
                                            <p:txEl>
                                              <p:pRg st="2" end="2"/>
                                            </p:txEl>
                                          </p:spTgt>
                                        </p:tgtEl>
                                        <p:attrNameLst>
                                          <p:attrName>style.visibility</p:attrName>
                                        </p:attrNameLst>
                                      </p:cBhvr>
                                      <p:to>
                                        <p:strVal val="visible"/>
                                      </p:to>
                                    </p:set>
                                    <p:animEffect transition="in" filter="fade">
                                      <p:cBhvr>
                                        <p:cTn id="25" dur="100"/>
                                        <p:tgtEl>
                                          <p:spTgt spid="80899">
                                            <p:txEl>
                                              <p:pRg st="2" end="2"/>
                                            </p:txEl>
                                          </p:spTgt>
                                        </p:tgtEl>
                                      </p:cBhvr>
                                    </p:animEffect>
                                    <p:anim calcmode="lin" valueType="num">
                                      <p:cBhvr>
                                        <p:cTn id="26" dur="4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80899">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089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089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80899">
                                            <p:txEl>
                                              <p:pRg st="3" end="3"/>
                                            </p:txEl>
                                          </p:spTgt>
                                        </p:tgtEl>
                                        <p:attrNameLst>
                                          <p:attrName>style.visibility</p:attrName>
                                        </p:attrNameLst>
                                      </p:cBhvr>
                                      <p:to>
                                        <p:strVal val="visible"/>
                                      </p:to>
                                    </p:set>
                                    <p:animEffect transition="in" filter="fade">
                                      <p:cBhvr>
                                        <p:cTn id="34" dur="100"/>
                                        <p:tgtEl>
                                          <p:spTgt spid="80899">
                                            <p:txEl>
                                              <p:pRg st="3" end="3"/>
                                            </p:txEl>
                                          </p:spTgt>
                                        </p:tgtEl>
                                      </p:cBhvr>
                                    </p:animEffect>
                                    <p:anim calcmode="lin" valueType="num">
                                      <p:cBhvr>
                                        <p:cTn id="35" dur="4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80899">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0899">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0899">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80899">
                                            <p:txEl>
                                              <p:pRg st="4" end="4"/>
                                            </p:txEl>
                                          </p:spTgt>
                                        </p:tgtEl>
                                        <p:attrNameLst>
                                          <p:attrName>style.visibility</p:attrName>
                                        </p:attrNameLst>
                                      </p:cBhvr>
                                      <p:to>
                                        <p:strVal val="visible"/>
                                      </p:to>
                                    </p:set>
                                    <p:animEffect transition="in" filter="fade">
                                      <p:cBhvr>
                                        <p:cTn id="43" dur="100"/>
                                        <p:tgtEl>
                                          <p:spTgt spid="80899">
                                            <p:txEl>
                                              <p:pRg st="4" end="4"/>
                                            </p:txEl>
                                          </p:spTgt>
                                        </p:tgtEl>
                                      </p:cBhvr>
                                    </p:animEffect>
                                    <p:anim calcmode="lin" valueType="num">
                                      <p:cBhvr>
                                        <p:cTn id="44" dur="4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80899">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0899">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0899">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80899">
                                            <p:txEl>
                                              <p:pRg st="5" end="5"/>
                                            </p:txEl>
                                          </p:spTgt>
                                        </p:tgtEl>
                                        <p:attrNameLst>
                                          <p:attrName>style.visibility</p:attrName>
                                        </p:attrNameLst>
                                      </p:cBhvr>
                                      <p:to>
                                        <p:strVal val="visible"/>
                                      </p:to>
                                    </p:set>
                                    <p:animEffect transition="in" filter="fade">
                                      <p:cBhvr>
                                        <p:cTn id="52" dur="100"/>
                                        <p:tgtEl>
                                          <p:spTgt spid="80899">
                                            <p:txEl>
                                              <p:pRg st="5" end="5"/>
                                            </p:txEl>
                                          </p:spTgt>
                                        </p:tgtEl>
                                      </p:cBhvr>
                                    </p:animEffect>
                                    <p:anim calcmode="lin" valueType="num">
                                      <p:cBhvr>
                                        <p:cTn id="53" dur="4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80899">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80899">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80899">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80899">
                                            <p:txEl>
                                              <p:pRg st="6" end="6"/>
                                            </p:txEl>
                                          </p:spTgt>
                                        </p:tgtEl>
                                        <p:attrNameLst>
                                          <p:attrName>style.visibility</p:attrName>
                                        </p:attrNameLst>
                                      </p:cBhvr>
                                      <p:to>
                                        <p:strVal val="visible"/>
                                      </p:to>
                                    </p:set>
                                    <p:animEffect transition="in" filter="fade">
                                      <p:cBhvr>
                                        <p:cTn id="61" dur="100"/>
                                        <p:tgtEl>
                                          <p:spTgt spid="80899">
                                            <p:txEl>
                                              <p:pRg st="6" end="6"/>
                                            </p:txEl>
                                          </p:spTgt>
                                        </p:tgtEl>
                                      </p:cBhvr>
                                    </p:animEffect>
                                    <p:anim calcmode="lin" valueType="num">
                                      <p:cBhvr>
                                        <p:cTn id="62" dur="4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80899">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80899">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80899">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smtClean="0"/>
              <a:t/>
            </a:r>
            <a:br>
              <a:rPr lang="en-US" sz="3200" smtClean="0"/>
            </a:br>
            <a:r>
              <a:rPr lang="en-US" smtClean="0"/>
              <a:t>Linda Gottfredson</a:t>
            </a:r>
          </a:p>
        </p:txBody>
      </p:sp>
      <p:sp>
        <p:nvSpPr>
          <p:cNvPr id="81923" name="Rectangle 3"/>
          <p:cNvSpPr>
            <a:spLocks noGrp="1" noChangeArrowheads="1"/>
          </p:cNvSpPr>
          <p:nvPr>
            <p:ph type="body" idx="1"/>
          </p:nvPr>
        </p:nvSpPr>
        <p:spPr>
          <a:xfrm>
            <a:off x="1295400" y="2514600"/>
            <a:ext cx="7391400" cy="1524000"/>
          </a:xfrm>
        </p:spPr>
        <p:txBody>
          <a:bodyPr/>
          <a:lstStyle/>
          <a:p>
            <a:pPr eaLnBrk="1" hangingPunct="1"/>
            <a:r>
              <a:rPr lang="en-US" dirty="0" smtClean="0"/>
              <a:t>Principles operate throughout 4 cognitive stages which describe process</a:t>
            </a:r>
          </a:p>
          <a:p>
            <a:pPr lvl="1" eaLnBrk="1" hangingPunct="1">
              <a:buNone/>
            </a:pPr>
            <a:r>
              <a:rPr lang="en-US" dirty="0" smtClean="0"/>
              <a:t>1.  Orientation to size and power </a:t>
            </a:r>
            <a:r>
              <a:rPr lang="en-US" i="1" dirty="0" smtClean="0"/>
              <a:t>(preschool)</a:t>
            </a:r>
          </a:p>
        </p:txBody>
      </p:sp>
      <p:sp>
        <p:nvSpPr>
          <p:cNvPr id="4" name="Rounded Rectangle 3"/>
          <p:cNvSpPr/>
          <p:nvPr/>
        </p:nvSpPr>
        <p:spPr bwMode="auto">
          <a:xfrm>
            <a:off x="2971800" y="4114800"/>
            <a:ext cx="3733800" cy="1524000"/>
          </a:xfrm>
          <a:prstGeom prst="roundRect">
            <a:avLst/>
          </a:prstGeom>
          <a:solidFill>
            <a:schemeClr val="accent1"/>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Big, powerful</a:t>
            </a: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t>Adult roles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Parent,</a:t>
            </a:r>
            <a:r>
              <a:rPr kumimoji="0" lang="en-US" sz="1800" b="0" i="0" u="none" strike="noStrike" cap="none" normalizeH="0" dirty="0" smtClean="0">
                <a:ln>
                  <a:noFill/>
                </a:ln>
                <a:solidFill>
                  <a:schemeClr val="tx1"/>
                </a:solidFill>
                <a:effectLst/>
                <a:latin typeface="Arial" charset="0"/>
              </a:rPr>
              <a:t> worker</a:t>
            </a:r>
            <a:endParaRPr kumimoji="0" lang="en-US" sz="1800" b="0" i="0" u="none" strike="noStrike" cap="none" normalizeH="0" baseline="0" dirty="0" smtClean="0">
              <a:ln>
                <a:noFill/>
              </a:ln>
              <a:solidFill>
                <a:schemeClr val="tx1"/>
              </a:solidFill>
              <a:effectLst/>
              <a:latin typeface="Arial" charset="0"/>
            </a:endParaRPr>
          </a:p>
        </p:txBody>
      </p:sp>
      <p:sp>
        <p:nvSpPr>
          <p:cNvPr id="5" name="Rounded Rectangle 4"/>
          <p:cNvSpPr/>
          <p:nvPr/>
        </p:nvSpPr>
        <p:spPr bwMode="auto">
          <a:xfrm>
            <a:off x="2971800" y="5791200"/>
            <a:ext cx="3733800" cy="838200"/>
          </a:xfrm>
          <a:prstGeom prst="roundRect">
            <a:avLst/>
          </a:prstGeom>
          <a:solidFill>
            <a:schemeClr val="accent2"/>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Little</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Child</a:t>
            </a: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fade">
                                      <p:cBhvr>
                                        <p:cTn id="7" dur="100"/>
                                        <p:tgtEl>
                                          <p:spTgt spid="81923">
                                            <p:txEl>
                                              <p:pRg st="1" end="1"/>
                                            </p:txEl>
                                          </p:spTgt>
                                        </p:tgtEl>
                                      </p:cBhvr>
                                    </p:animEffect>
                                    <p:anim calcmode="lin" valueType="num">
                                      <p:cBhvr>
                                        <p:cTn id="8" dur="4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8192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192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192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smtClean="0"/>
              <a:t/>
            </a:r>
            <a:br>
              <a:rPr lang="en-US" sz="3200" smtClean="0"/>
            </a:br>
            <a:r>
              <a:rPr lang="en-US" smtClean="0"/>
              <a:t>Linda Gottfredson</a:t>
            </a:r>
          </a:p>
        </p:txBody>
      </p:sp>
      <p:sp>
        <p:nvSpPr>
          <p:cNvPr id="81923" name="Rectangle 3"/>
          <p:cNvSpPr>
            <a:spLocks noGrp="1" noChangeArrowheads="1"/>
          </p:cNvSpPr>
          <p:nvPr>
            <p:ph type="body" idx="1"/>
          </p:nvPr>
        </p:nvSpPr>
        <p:spPr>
          <a:xfrm>
            <a:off x="1295400" y="2514600"/>
            <a:ext cx="7391400" cy="685800"/>
          </a:xfrm>
        </p:spPr>
        <p:txBody>
          <a:bodyPr/>
          <a:lstStyle/>
          <a:p>
            <a:pPr lvl="1" eaLnBrk="1" hangingPunct="1">
              <a:buNone/>
            </a:pPr>
            <a:r>
              <a:rPr lang="en-US" dirty="0" smtClean="0"/>
              <a:t>2.  Orientation to sex roles </a:t>
            </a:r>
            <a:r>
              <a:rPr lang="en-US" i="1" dirty="0" smtClean="0"/>
              <a:t>(elementary school)</a:t>
            </a:r>
          </a:p>
        </p:txBody>
      </p:sp>
      <p:graphicFrame>
        <p:nvGraphicFramePr>
          <p:cNvPr id="4" name="Diagram 3"/>
          <p:cNvGraphicFramePr/>
          <p:nvPr/>
        </p:nvGraphicFramePr>
        <p:xfrm>
          <a:off x="2133600" y="3200400"/>
          <a:ext cx="54864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smtClean="0"/>
              <a:t/>
            </a:r>
            <a:br>
              <a:rPr lang="en-US" sz="3200" smtClean="0"/>
            </a:br>
            <a:r>
              <a:rPr lang="en-US" smtClean="0"/>
              <a:t>Linda Gottfredson</a:t>
            </a:r>
          </a:p>
        </p:txBody>
      </p:sp>
      <p:sp>
        <p:nvSpPr>
          <p:cNvPr id="81923" name="Rectangle 3"/>
          <p:cNvSpPr>
            <a:spLocks noGrp="1" noChangeArrowheads="1"/>
          </p:cNvSpPr>
          <p:nvPr>
            <p:ph type="body" idx="1"/>
          </p:nvPr>
        </p:nvSpPr>
        <p:spPr>
          <a:xfrm>
            <a:off x="1371600" y="2362200"/>
            <a:ext cx="7391400" cy="609600"/>
          </a:xfrm>
        </p:spPr>
        <p:txBody>
          <a:bodyPr/>
          <a:lstStyle/>
          <a:p>
            <a:pPr lvl="1" eaLnBrk="1" hangingPunct="1"/>
            <a:r>
              <a:rPr lang="en-US" dirty="0" smtClean="0"/>
              <a:t>Orientation to social valuation </a:t>
            </a:r>
            <a:r>
              <a:rPr lang="en-US" i="1" dirty="0" smtClean="0"/>
              <a:t>(middle school)</a:t>
            </a:r>
            <a:endParaRPr lang="en-US" dirty="0" smtClean="0"/>
          </a:p>
        </p:txBody>
      </p:sp>
      <p:sp>
        <p:nvSpPr>
          <p:cNvPr id="4" name="Rounded Rectangle 3"/>
          <p:cNvSpPr/>
          <p:nvPr/>
        </p:nvSpPr>
        <p:spPr bwMode="auto">
          <a:xfrm>
            <a:off x="3429000" y="3048000"/>
            <a:ext cx="2895600" cy="2819400"/>
          </a:xfrm>
          <a:prstGeom prst="roundRect">
            <a:avLst/>
          </a:prstGeom>
          <a:gradFill flip="none" rotWithShape="1">
            <a:gsLst>
              <a:gs pos="23000">
                <a:schemeClr val="tx1">
                  <a:lumMod val="60000"/>
                  <a:lumOff val="40000"/>
                </a:schemeClr>
              </a:gs>
              <a:gs pos="32000">
                <a:schemeClr val="accent2">
                  <a:lumMod val="75000"/>
                </a:schemeClr>
              </a:gs>
              <a:gs pos="85000">
                <a:srgbClr val="FFFF66"/>
              </a:gs>
            </a:gsLst>
            <a:lin ang="54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ial" charset="0"/>
              </a:rPr>
              <a:t>High Prestige</a:t>
            </a:r>
          </a:p>
          <a:p>
            <a:pPr marL="0" marR="0" indent="0" defTabSz="914400" rtl="0" eaLnBrk="0" fontAlgn="base" latinLnBrk="0" hangingPunct="0">
              <a:lnSpc>
                <a:spcPct val="100000"/>
              </a:lnSpc>
              <a:spcBef>
                <a:spcPct val="0"/>
              </a:spcBef>
              <a:spcAft>
                <a:spcPct val="0"/>
              </a:spcAft>
              <a:buClrTx/>
              <a:buSzTx/>
              <a:buFontTx/>
              <a:buNone/>
              <a:tabLst/>
            </a:pPr>
            <a:r>
              <a:rPr lang="en-US" dirty="0" smtClean="0"/>
              <a:t>Doctor</a:t>
            </a:r>
          </a:p>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Teacher</a:t>
            </a:r>
            <a:r>
              <a:rPr lang="en-US" dirty="0" smtClean="0"/>
              <a:t>                                     Nurse</a:t>
            </a:r>
          </a:p>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Firefighter</a:t>
            </a:r>
          </a:p>
          <a:p>
            <a:pPr marL="0" marR="0" indent="0" algn="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Secretary</a:t>
            </a:r>
          </a:p>
          <a:p>
            <a:pPr marL="0" marR="0" indent="0" defTabSz="914400" rtl="0" eaLnBrk="0" fontAlgn="base" latinLnBrk="0" hangingPunct="0">
              <a:lnSpc>
                <a:spcPct val="100000"/>
              </a:lnSpc>
              <a:spcBef>
                <a:spcPct val="0"/>
              </a:spcBef>
              <a:spcAft>
                <a:spcPct val="0"/>
              </a:spcAft>
              <a:buClrTx/>
              <a:buSzTx/>
              <a:buFontTx/>
              <a:buNone/>
              <a:tabLst/>
            </a:pPr>
            <a:endParaRPr lang="en-US" dirty="0"/>
          </a:p>
          <a:p>
            <a:pPr marL="0" marR="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Truck driver</a:t>
            </a:r>
            <a:endParaRPr lang="en-US" dirty="0"/>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C00000"/>
                </a:solidFill>
                <a:effectLst/>
                <a:latin typeface="Arial" charset="0"/>
              </a:rPr>
              <a:t>Low Prestige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3352800" y="5955268"/>
            <a:ext cx="3095719" cy="369332"/>
          </a:xfrm>
          <a:prstGeom prst="rect">
            <a:avLst/>
          </a:prstGeom>
          <a:noFill/>
        </p:spPr>
        <p:txBody>
          <a:bodyPr wrap="none" rtlCol="0">
            <a:spAutoFit/>
          </a:bodyPr>
          <a:lstStyle/>
          <a:p>
            <a:r>
              <a:rPr lang="en-US" b="1" dirty="0" smtClean="0">
                <a:solidFill>
                  <a:srgbClr val="C00000"/>
                </a:solidFill>
              </a:rPr>
              <a:t>Male                         Female</a:t>
            </a:r>
            <a:endParaRPr lang="en-US" b="1" dirty="0">
              <a:solidFill>
                <a:srgbClr val="C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mtClean="0"/>
              <a:t>Eli Ginzberg</a:t>
            </a:r>
          </a:p>
        </p:txBody>
      </p:sp>
      <p:sp>
        <p:nvSpPr>
          <p:cNvPr id="7171" name="Rectangle 3"/>
          <p:cNvSpPr>
            <a:spLocks noGrp="1" noChangeArrowheads="1"/>
          </p:cNvSpPr>
          <p:nvPr>
            <p:ph type="body" idx="1"/>
          </p:nvPr>
        </p:nvSpPr>
        <p:spPr>
          <a:xfrm>
            <a:off x="838200" y="2362200"/>
            <a:ext cx="7693025" cy="4343400"/>
          </a:xfrm>
        </p:spPr>
        <p:txBody>
          <a:bodyPr/>
          <a:lstStyle/>
          <a:p>
            <a:pPr eaLnBrk="1" hangingPunct="1">
              <a:buFont typeface="Wingdings" pitchFamily="2" charset="2"/>
              <a:buNone/>
            </a:pPr>
            <a:r>
              <a:rPr lang="en-US" dirty="0" smtClean="0"/>
              <a:t>Examples of compromise (wishes vs. possibilities):</a:t>
            </a:r>
          </a:p>
          <a:p>
            <a:pPr eaLnBrk="1" hangingPunct="1"/>
            <a:r>
              <a:rPr lang="en-US" sz="2000" dirty="0" smtClean="0"/>
              <a:t>More well-to-do children attend college; less well-to-do children faced with need to earn income.</a:t>
            </a:r>
          </a:p>
          <a:p>
            <a:pPr eaLnBrk="1" hangingPunct="1"/>
            <a:r>
              <a:rPr lang="en-US" sz="2000" dirty="0" smtClean="0"/>
              <a:t>Cultural values of lower income children encourage going to work sooner than do values of middle and upper income children.</a:t>
            </a:r>
          </a:p>
          <a:p>
            <a:pPr eaLnBrk="1" hangingPunct="1"/>
            <a:endParaRPr lang="en-US" sz="2000" dirty="0" smtClean="0"/>
          </a:p>
          <a:p>
            <a:pPr eaLnBrk="1" hangingPunct="1">
              <a:buFont typeface="Wingdings" pitchFamily="2" charset="2"/>
              <a:buNone/>
            </a:pPr>
            <a:r>
              <a:rPr lang="en-US" dirty="0" smtClean="0"/>
              <a:t>Stages are closely linked to physical changes that occur during adolescence.</a:t>
            </a:r>
          </a:p>
          <a:p>
            <a:pPr eaLnBrk="1" hangingPunct="1">
              <a:buFont typeface="Wingdings" pitchFamily="2" charset="2"/>
              <a:buNone/>
            </a:pPr>
            <a:endParaRPr lang="en-US" sz="2000" dirty="0" smtClean="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sz="3200" smtClean="0"/>
              <a:t/>
            </a:r>
            <a:br>
              <a:rPr lang="en-US" sz="3200" smtClean="0"/>
            </a:br>
            <a:r>
              <a:rPr lang="en-US" smtClean="0"/>
              <a:t>Linda Gottfredson</a:t>
            </a:r>
          </a:p>
        </p:txBody>
      </p:sp>
      <p:sp>
        <p:nvSpPr>
          <p:cNvPr id="81923" name="Rectangle 3"/>
          <p:cNvSpPr>
            <a:spLocks noGrp="1" noChangeArrowheads="1"/>
          </p:cNvSpPr>
          <p:nvPr>
            <p:ph type="body" idx="1"/>
          </p:nvPr>
        </p:nvSpPr>
        <p:spPr>
          <a:xfrm>
            <a:off x="1295400" y="2514600"/>
            <a:ext cx="7391400" cy="609600"/>
          </a:xfrm>
        </p:spPr>
        <p:txBody>
          <a:bodyPr/>
          <a:lstStyle/>
          <a:p>
            <a:pPr lvl="1" eaLnBrk="1" hangingPunct="1">
              <a:buNone/>
            </a:pPr>
            <a:r>
              <a:rPr lang="en-US" dirty="0" smtClean="0"/>
              <a:t>4.  Orientation to internal, unique self</a:t>
            </a:r>
          </a:p>
        </p:txBody>
      </p:sp>
      <p:sp>
        <p:nvSpPr>
          <p:cNvPr id="4" name="Oval 3"/>
          <p:cNvSpPr/>
          <p:nvPr/>
        </p:nvSpPr>
        <p:spPr bwMode="auto">
          <a:xfrm>
            <a:off x="1219200" y="3581400"/>
            <a:ext cx="2529840" cy="3143250"/>
          </a:xfrm>
          <a:prstGeom prst="ellipse">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R</a:t>
            </a:r>
            <a:endParaRPr kumimoji="0" lang="en-US" sz="240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b="1"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Miner</a:t>
            </a:r>
            <a:endParaRPr kumimoji="0" lang="en-US" sz="1800" i="0" u="none" strike="noStrike" cap="none" normalizeH="0" baseline="0" dirty="0" smtClean="0">
              <a:ln>
                <a:noFill/>
              </a:ln>
              <a:solidFill>
                <a:schemeClr val="tx1"/>
              </a:solidFill>
              <a:effectLst/>
              <a:latin typeface="Arial" charset="0"/>
            </a:endParaRPr>
          </a:p>
        </p:txBody>
      </p:sp>
      <p:sp>
        <p:nvSpPr>
          <p:cNvPr id="5" name="Oval 4"/>
          <p:cNvSpPr/>
          <p:nvPr/>
        </p:nvSpPr>
        <p:spPr bwMode="auto">
          <a:xfrm>
            <a:off x="2514600" y="3362325"/>
            <a:ext cx="2392680" cy="2962275"/>
          </a:xfrm>
          <a:prstGeom prst="ellipse">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Sales</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Manager</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smtClean="0"/>
          </a:p>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E</a:t>
            </a:r>
            <a:endParaRPr kumimoji="0" lang="en-US" sz="2400" b="1" i="0" u="none" strike="noStrike" cap="none" normalizeH="0" baseline="0" dirty="0" smtClean="0">
              <a:ln>
                <a:noFill/>
              </a:ln>
              <a:solidFill>
                <a:schemeClr val="tx1"/>
              </a:solidFill>
              <a:effectLst/>
              <a:latin typeface="Arial" charset="0"/>
            </a:endParaRPr>
          </a:p>
        </p:txBody>
      </p:sp>
      <p:sp>
        <p:nvSpPr>
          <p:cNvPr id="6" name="Oval 5"/>
          <p:cNvSpPr/>
          <p:nvPr/>
        </p:nvSpPr>
        <p:spPr bwMode="auto">
          <a:xfrm>
            <a:off x="3886200" y="2971800"/>
            <a:ext cx="1676400" cy="2057400"/>
          </a:xfrm>
          <a:prstGeom prst="ellipse">
            <a:avLst/>
          </a:prstGeom>
          <a:solidFill>
            <a:schemeClr val="accent4"/>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I</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Doctor</a:t>
            </a:r>
            <a:endParaRPr kumimoji="0" lang="en-US" b="0" i="0" u="none" strike="noStrike" cap="none" normalizeH="0" baseline="0" dirty="0" smtClean="0">
              <a:ln>
                <a:noFill/>
              </a:ln>
              <a:solidFill>
                <a:schemeClr val="bg1"/>
              </a:solidFill>
              <a:effectLst/>
              <a:latin typeface="Arial" charset="0"/>
            </a:endParaRPr>
          </a:p>
        </p:txBody>
      </p:sp>
      <p:sp>
        <p:nvSpPr>
          <p:cNvPr id="7" name="Oval 6"/>
          <p:cNvSpPr/>
          <p:nvPr/>
        </p:nvSpPr>
        <p:spPr bwMode="auto">
          <a:xfrm>
            <a:off x="4267200" y="4076700"/>
            <a:ext cx="3436620" cy="2552700"/>
          </a:xfrm>
          <a:prstGeom prst="ellipse">
            <a:avLst/>
          </a:prstGeom>
          <a:solidFill>
            <a:schemeClr val="accent6">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dirty="0"/>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File Clerk</a:t>
            </a:r>
          </a:p>
          <a:p>
            <a:pPr marL="0" marR="0" indent="0" algn="ctr" defTabSz="914400" rtl="0" eaLnBrk="0" fontAlgn="base" latinLnBrk="0" hangingPunct="0">
              <a:lnSpc>
                <a:spcPct val="100000"/>
              </a:lnSpc>
              <a:spcBef>
                <a:spcPct val="0"/>
              </a:spcBef>
              <a:spcAft>
                <a:spcPct val="0"/>
              </a:spcAft>
              <a:buClrTx/>
              <a:buSzTx/>
              <a:buFontTx/>
              <a:buNone/>
              <a:tabLst/>
            </a:pPr>
            <a:r>
              <a:rPr lang="en-US" sz="2400" b="1" dirty="0"/>
              <a:t>C</a:t>
            </a:r>
            <a:endParaRPr kumimoji="0" lang="en-US" sz="2400" b="1"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3810000" y="3990975"/>
            <a:ext cx="2766060" cy="1800225"/>
          </a:xfrm>
          <a:prstGeom prst="ellipse">
            <a:avLst/>
          </a:prstGeom>
          <a:solidFill>
            <a:schemeClr val="accent4">
              <a:lumMod val="75000"/>
              <a:lumOff val="2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                   </a:t>
            </a:r>
          </a:p>
          <a:p>
            <a:pPr marL="0" marR="0" indent="0" algn="l" defTabSz="914400" rtl="0" eaLnBrk="0" fontAlgn="base" latinLnBrk="0" hangingPunct="0">
              <a:lnSpc>
                <a:spcPct val="100000"/>
              </a:lnSpc>
              <a:spcBef>
                <a:spcPct val="0"/>
              </a:spcBef>
              <a:spcAft>
                <a:spcPct val="0"/>
              </a:spcAft>
              <a:buClrTx/>
              <a:buSzTx/>
              <a:buFontTx/>
              <a:buNone/>
              <a:tabLst/>
            </a:pPr>
            <a:r>
              <a:rPr lang="en-US" dirty="0"/>
              <a:t> </a:t>
            </a:r>
            <a:r>
              <a:rPr lang="en-US" dirty="0" smtClean="0"/>
              <a:t>                      </a:t>
            </a:r>
            <a:r>
              <a:rPr lang="en-US" sz="2400" b="1" dirty="0" smtClean="0"/>
              <a:t>S</a:t>
            </a:r>
            <a:endParaRPr lang="en-US" sz="2400" dirty="0" smtClean="0"/>
          </a:p>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Social Worker</a:t>
            </a:r>
            <a:endParaRPr kumimoji="0" lang="en-US" b="0" i="0" u="none" strike="noStrike" cap="none" normalizeH="0" baseline="0" dirty="0" smtClean="0">
              <a:ln>
                <a:noFill/>
              </a:ln>
              <a:solidFill>
                <a:schemeClr val="tx1"/>
              </a:solidFill>
              <a:effectLst/>
              <a:latin typeface="Arial" charset="0"/>
            </a:endParaRPr>
          </a:p>
        </p:txBody>
      </p:sp>
      <p:sp>
        <p:nvSpPr>
          <p:cNvPr id="9" name="Oval 8"/>
          <p:cNvSpPr/>
          <p:nvPr/>
        </p:nvSpPr>
        <p:spPr bwMode="auto">
          <a:xfrm>
            <a:off x="3962400" y="4114800"/>
            <a:ext cx="1524000" cy="923925"/>
          </a:xfrm>
          <a:prstGeom prst="ellipse">
            <a:avLst/>
          </a:prstGeom>
          <a:solidFill>
            <a:schemeClr val="tx1">
              <a:lumMod val="40000"/>
              <a:lumOff val="6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Artist</a:t>
            </a:r>
            <a:endParaRPr kumimoji="0" lang="en-US" i="0" u="none" strike="noStrike" cap="none" normalizeH="0" baseline="0" dirty="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0.70"/>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sz="3200" smtClean="0"/>
              <a:t/>
            </a:r>
            <a:br>
              <a:rPr lang="en-US" sz="3200" smtClean="0"/>
            </a:br>
            <a:r>
              <a:rPr lang="en-US" smtClean="0"/>
              <a:t>Linda Gottfredson</a:t>
            </a:r>
          </a:p>
        </p:txBody>
      </p:sp>
      <p:sp>
        <p:nvSpPr>
          <p:cNvPr id="84995" name="Rectangle 3"/>
          <p:cNvSpPr>
            <a:spLocks noGrp="1" noChangeArrowheads="1"/>
          </p:cNvSpPr>
          <p:nvPr>
            <p:ph type="body" idx="1"/>
          </p:nvPr>
        </p:nvSpPr>
        <p:spPr>
          <a:xfrm>
            <a:off x="1219200" y="2590800"/>
            <a:ext cx="7467600" cy="3962400"/>
          </a:xfrm>
        </p:spPr>
        <p:txBody>
          <a:bodyPr/>
          <a:lstStyle/>
          <a:p>
            <a:pPr eaLnBrk="1" hangingPunct="1"/>
            <a:r>
              <a:rPr lang="en-US" b="1" smtClean="0"/>
              <a:t>Compromise</a:t>
            </a:r>
            <a:r>
              <a:rPr lang="en-US" smtClean="0"/>
              <a:t> – Modifying occupational choices in light of limiting factors, whether internally or externally imposed</a:t>
            </a:r>
          </a:p>
          <a:p>
            <a:pPr lvl="1" eaLnBrk="1" hangingPunct="1"/>
            <a:r>
              <a:rPr lang="en-US" smtClean="0"/>
              <a:t>Tolerable-effort boundary</a:t>
            </a:r>
          </a:p>
          <a:p>
            <a:pPr lvl="1" eaLnBrk="1" hangingPunct="1"/>
            <a:r>
              <a:rPr lang="en-US" smtClean="0"/>
              <a:t>Tolerable-level boundary</a:t>
            </a:r>
          </a:p>
          <a:p>
            <a:pPr lvl="1" eaLnBrk="1" hangingPunct="1"/>
            <a:r>
              <a:rPr lang="en-US" smtClean="0"/>
              <a:t>Tolerable-sextype boundary</a:t>
            </a:r>
          </a:p>
          <a:p>
            <a:pPr lvl="1" eaLnBrk="1" hangingPunct="1"/>
            <a:r>
              <a:rPr lang="en-US" smtClean="0"/>
              <a:t>Zone of acceptable alternatives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fade">
                                      <p:cBhvr>
                                        <p:cTn id="7" dur="100"/>
                                        <p:tgtEl>
                                          <p:spTgt spid="84995">
                                            <p:txEl>
                                              <p:pRg st="0" end="0"/>
                                            </p:txEl>
                                          </p:spTgt>
                                        </p:tgtEl>
                                      </p:cBhvr>
                                    </p:animEffect>
                                    <p:anim calcmode="lin" valueType="num">
                                      <p:cBhvr>
                                        <p:cTn id="8" dur="4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499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499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499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84995">
                                            <p:txEl>
                                              <p:pRg st="1" end="1"/>
                                            </p:txEl>
                                          </p:spTgt>
                                        </p:tgtEl>
                                        <p:attrNameLst>
                                          <p:attrName>style.visibility</p:attrName>
                                        </p:attrNameLst>
                                      </p:cBhvr>
                                      <p:to>
                                        <p:strVal val="visible"/>
                                      </p:to>
                                    </p:set>
                                    <p:animEffect transition="in" filter="fade">
                                      <p:cBhvr>
                                        <p:cTn id="16" dur="100"/>
                                        <p:tgtEl>
                                          <p:spTgt spid="84995">
                                            <p:txEl>
                                              <p:pRg st="1" end="1"/>
                                            </p:txEl>
                                          </p:spTgt>
                                        </p:tgtEl>
                                      </p:cBhvr>
                                    </p:animEffect>
                                    <p:anim calcmode="lin" valueType="num">
                                      <p:cBhvr>
                                        <p:cTn id="17" dur="4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8499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499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499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84995">
                                            <p:txEl>
                                              <p:pRg st="2" end="2"/>
                                            </p:txEl>
                                          </p:spTgt>
                                        </p:tgtEl>
                                        <p:attrNameLst>
                                          <p:attrName>style.visibility</p:attrName>
                                        </p:attrNameLst>
                                      </p:cBhvr>
                                      <p:to>
                                        <p:strVal val="visible"/>
                                      </p:to>
                                    </p:set>
                                    <p:animEffect transition="in" filter="fade">
                                      <p:cBhvr>
                                        <p:cTn id="25" dur="100"/>
                                        <p:tgtEl>
                                          <p:spTgt spid="84995">
                                            <p:txEl>
                                              <p:pRg st="2" end="2"/>
                                            </p:txEl>
                                          </p:spTgt>
                                        </p:tgtEl>
                                      </p:cBhvr>
                                    </p:animEffect>
                                    <p:anim calcmode="lin" valueType="num">
                                      <p:cBhvr>
                                        <p:cTn id="26" dur="4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8499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499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499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84995">
                                            <p:txEl>
                                              <p:pRg st="3" end="3"/>
                                            </p:txEl>
                                          </p:spTgt>
                                        </p:tgtEl>
                                        <p:attrNameLst>
                                          <p:attrName>style.visibility</p:attrName>
                                        </p:attrNameLst>
                                      </p:cBhvr>
                                      <p:to>
                                        <p:strVal val="visible"/>
                                      </p:to>
                                    </p:set>
                                    <p:animEffect transition="in" filter="fade">
                                      <p:cBhvr>
                                        <p:cTn id="34" dur="100"/>
                                        <p:tgtEl>
                                          <p:spTgt spid="84995">
                                            <p:txEl>
                                              <p:pRg st="3" end="3"/>
                                            </p:txEl>
                                          </p:spTgt>
                                        </p:tgtEl>
                                      </p:cBhvr>
                                    </p:animEffect>
                                    <p:anim calcmode="lin" valueType="num">
                                      <p:cBhvr>
                                        <p:cTn id="35" dur="400" fill="hold"/>
                                        <p:tgtEl>
                                          <p:spTgt spid="8499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8499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499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499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84995">
                                            <p:txEl>
                                              <p:pRg st="4" end="4"/>
                                            </p:txEl>
                                          </p:spTgt>
                                        </p:tgtEl>
                                        <p:attrNameLst>
                                          <p:attrName>style.visibility</p:attrName>
                                        </p:attrNameLst>
                                      </p:cBhvr>
                                      <p:to>
                                        <p:strVal val="visible"/>
                                      </p:to>
                                    </p:set>
                                    <p:animEffect transition="in" filter="fade">
                                      <p:cBhvr>
                                        <p:cTn id="43" dur="100"/>
                                        <p:tgtEl>
                                          <p:spTgt spid="84995">
                                            <p:txEl>
                                              <p:pRg st="4" end="4"/>
                                            </p:txEl>
                                          </p:spTgt>
                                        </p:tgtEl>
                                      </p:cBhvr>
                                    </p:animEffect>
                                    <p:anim calcmode="lin" valueType="num">
                                      <p:cBhvr>
                                        <p:cTn id="44" dur="400" fill="hold"/>
                                        <p:tgtEl>
                                          <p:spTgt spid="8499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8499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499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499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2" name="Rectangle 26"/>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35843" name="AutoShape 2"/>
          <p:cNvSpPr>
            <a:spLocks noGrp="1" noChangeArrowheads="1"/>
          </p:cNvSpPr>
          <p:nvPr>
            <p:ph type="title"/>
          </p:nvPr>
        </p:nvSpPr>
        <p:spPr/>
        <p:txBody>
          <a:bodyPr/>
          <a:lstStyle/>
          <a:p>
            <a:pPr eaLnBrk="1" hangingPunct="1"/>
            <a:r>
              <a:rPr lang="en-US" smtClean="0"/>
              <a:t>Linda Gottfredson</a:t>
            </a:r>
          </a:p>
        </p:txBody>
      </p:sp>
      <p:cxnSp>
        <p:nvCxnSpPr>
          <p:cNvPr id="35844" name="AutoShape 3"/>
          <p:cNvCxnSpPr>
            <a:cxnSpLocks noChangeShapeType="1"/>
          </p:cNvCxnSpPr>
          <p:nvPr/>
        </p:nvCxnSpPr>
        <p:spPr bwMode="auto">
          <a:xfrm>
            <a:off x="990600" y="2133600"/>
            <a:ext cx="7772400" cy="4038600"/>
          </a:xfrm>
          <a:prstGeom prst="bentConnector3">
            <a:avLst>
              <a:gd name="adj1" fmla="val 431"/>
            </a:avLst>
          </a:prstGeom>
          <a:noFill/>
          <a:ln w="50800">
            <a:solidFill>
              <a:srgbClr val="FFFF00"/>
            </a:solidFill>
            <a:miter lim="800000"/>
            <a:headEnd/>
            <a:tailEnd/>
          </a:ln>
        </p:spPr>
      </p:cxnSp>
      <p:sp>
        <p:nvSpPr>
          <p:cNvPr id="35845" name="Text Box 4"/>
          <p:cNvSpPr txBox="1">
            <a:spLocks noChangeArrowheads="1"/>
          </p:cNvSpPr>
          <p:nvPr/>
        </p:nvSpPr>
        <p:spPr bwMode="auto">
          <a:xfrm>
            <a:off x="4114800" y="6491288"/>
            <a:ext cx="1828800" cy="366712"/>
          </a:xfrm>
          <a:prstGeom prst="rect">
            <a:avLst/>
          </a:prstGeom>
          <a:noFill/>
          <a:ln w="9525">
            <a:noFill/>
            <a:miter lim="800000"/>
            <a:headEnd/>
            <a:tailEnd/>
          </a:ln>
        </p:spPr>
        <p:txBody>
          <a:bodyPr>
            <a:spAutoFit/>
          </a:bodyPr>
          <a:lstStyle/>
          <a:p>
            <a:pPr algn="ctr" eaLnBrk="1" hangingPunct="1">
              <a:spcBef>
                <a:spcPct val="50000"/>
              </a:spcBef>
            </a:pPr>
            <a:r>
              <a:rPr lang="en-US" i="1">
                <a:solidFill>
                  <a:srgbClr val="FFFF00"/>
                </a:solidFill>
              </a:rPr>
              <a:t>Sextype Rating</a:t>
            </a:r>
          </a:p>
        </p:txBody>
      </p:sp>
      <p:sp>
        <p:nvSpPr>
          <p:cNvPr id="35846" name="Text Box 5"/>
          <p:cNvSpPr txBox="1">
            <a:spLocks noChangeArrowheads="1"/>
          </p:cNvSpPr>
          <p:nvPr/>
        </p:nvSpPr>
        <p:spPr bwMode="auto">
          <a:xfrm>
            <a:off x="7772400" y="6248400"/>
            <a:ext cx="11430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Feminine</a:t>
            </a:r>
          </a:p>
        </p:txBody>
      </p:sp>
      <p:sp>
        <p:nvSpPr>
          <p:cNvPr id="35847" name="Text Box 6"/>
          <p:cNvSpPr txBox="1">
            <a:spLocks noChangeArrowheads="1"/>
          </p:cNvSpPr>
          <p:nvPr/>
        </p:nvSpPr>
        <p:spPr bwMode="auto">
          <a:xfrm rot="-5400000">
            <a:off x="450057" y="2140743"/>
            <a:ext cx="6858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High</a:t>
            </a:r>
          </a:p>
        </p:txBody>
      </p:sp>
      <p:sp>
        <p:nvSpPr>
          <p:cNvPr id="35848" name="Text Box 7"/>
          <p:cNvSpPr txBox="1">
            <a:spLocks noChangeArrowheads="1"/>
          </p:cNvSpPr>
          <p:nvPr/>
        </p:nvSpPr>
        <p:spPr bwMode="auto">
          <a:xfrm rot="-5400000">
            <a:off x="450057" y="5722143"/>
            <a:ext cx="6858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Low</a:t>
            </a:r>
          </a:p>
        </p:txBody>
      </p:sp>
      <p:sp>
        <p:nvSpPr>
          <p:cNvPr id="35849" name="Text Box 8"/>
          <p:cNvSpPr txBox="1">
            <a:spLocks noChangeArrowheads="1"/>
          </p:cNvSpPr>
          <p:nvPr/>
        </p:nvSpPr>
        <p:spPr bwMode="auto">
          <a:xfrm>
            <a:off x="914400" y="6248400"/>
            <a:ext cx="12192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Masculine</a:t>
            </a:r>
          </a:p>
        </p:txBody>
      </p:sp>
      <p:sp>
        <p:nvSpPr>
          <p:cNvPr id="35850" name="Text Box 9"/>
          <p:cNvSpPr txBox="1">
            <a:spLocks noChangeArrowheads="1"/>
          </p:cNvSpPr>
          <p:nvPr/>
        </p:nvSpPr>
        <p:spPr bwMode="auto">
          <a:xfrm rot="-5400000">
            <a:off x="-121443" y="3702843"/>
            <a:ext cx="10668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rgbClr val="FFFF00"/>
                </a:solidFill>
              </a:rPr>
              <a:t>Prestige</a:t>
            </a:r>
          </a:p>
        </p:txBody>
      </p:sp>
      <p:sp>
        <p:nvSpPr>
          <p:cNvPr id="35851" name="Text Box 10"/>
          <p:cNvSpPr txBox="1">
            <a:spLocks noChangeArrowheads="1"/>
          </p:cNvSpPr>
          <p:nvPr/>
        </p:nvSpPr>
        <p:spPr bwMode="auto">
          <a:xfrm>
            <a:off x="1447800" y="53340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Construction Worker</a:t>
            </a:r>
          </a:p>
        </p:txBody>
      </p:sp>
      <p:sp>
        <p:nvSpPr>
          <p:cNvPr id="35852" name="Text Box 11"/>
          <p:cNvSpPr txBox="1">
            <a:spLocks noChangeArrowheads="1"/>
          </p:cNvSpPr>
          <p:nvPr/>
        </p:nvSpPr>
        <p:spPr bwMode="auto">
          <a:xfrm>
            <a:off x="4648200" y="21336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Psychiatrist</a:t>
            </a:r>
          </a:p>
        </p:txBody>
      </p:sp>
      <p:sp>
        <p:nvSpPr>
          <p:cNvPr id="35853" name="Text Box 12"/>
          <p:cNvSpPr txBox="1">
            <a:spLocks noChangeArrowheads="1"/>
          </p:cNvSpPr>
          <p:nvPr/>
        </p:nvSpPr>
        <p:spPr bwMode="auto">
          <a:xfrm>
            <a:off x="7010400" y="45720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Receptionist</a:t>
            </a:r>
          </a:p>
        </p:txBody>
      </p:sp>
      <p:sp>
        <p:nvSpPr>
          <p:cNvPr id="35854" name="Text Box 13"/>
          <p:cNvSpPr txBox="1">
            <a:spLocks noChangeArrowheads="1"/>
          </p:cNvSpPr>
          <p:nvPr/>
        </p:nvSpPr>
        <p:spPr bwMode="auto">
          <a:xfrm>
            <a:off x="7924800" y="38100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Nurse</a:t>
            </a:r>
          </a:p>
        </p:txBody>
      </p:sp>
      <p:sp>
        <p:nvSpPr>
          <p:cNvPr id="35855" name="Text Box 14"/>
          <p:cNvSpPr txBox="1">
            <a:spLocks noChangeArrowheads="1"/>
          </p:cNvSpPr>
          <p:nvPr/>
        </p:nvSpPr>
        <p:spPr bwMode="auto">
          <a:xfrm>
            <a:off x="3581400" y="37338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Real Estate Agent</a:t>
            </a:r>
          </a:p>
        </p:txBody>
      </p:sp>
      <p:sp>
        <p:nvSpPr>
          <p:cNvPr id="35856" name="Text Box 15"/>
          <p:cNvSpPr txBox="1">
            <a:spLocks noChangeArrowheads="1"/>
          </p:cNvSpPr>
          <p:nvPr/>
        </p:nvSpPr>
        <p:spPr bwMode="auto">
          <a:xfrm>
            <a:off x="2819400" y="22098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Surgeon</a:t>
            </a:r>
          </a:p>
        </p:txBody>
      </p:sp>
      <p:sp>
        <p:nvSpPr>
          <p:cNvPr id="35857" name="Text Box 16"/>
          <p:cNvSpPr txBox="1">
            <a:spLocks noChangeArrowheads="1"/>
          </p:cNvSpPr>
          <p:nvPr/>
        </p:nvSpPr>
        <p:spPr bwMode="auto">
          <a:xfrm>
            <a:off x="6096000" y="31242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Elementary Teacher</a:t>
            </a:r>
          </a:p>
        </p:txBody>
      </p:sp>
      <p:sp>
        <p:nvSpPr>
          <p:cNvPr id="35858" name="Text Box 17"/>
          <p:cNvSpPr txBox="1">
            <a:spLocks noChangeArrowheads="1"/>
          </p:cNvSpPr>
          <p:nvPr/>
        </p:nvSpPr>
        <p:spPr bwMode="auto">
          <a:xfrm>
            <a:off x="1905000" y="26670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Federal Judge</a:t>
            </a:r>
          </a:p>
        </p:txBody>
      </p:sp>
      <p:sp>
        <p:nvSpPr>
          <p:cNvPr id="35859" name="Text Box 18"/>
          <p:cNvSpPr txBox="1">
            <a:spLocks noChangeArrowheads="1"/>
          </p:cNvSpPr>
          <p:nvPr/>
        </p:nvSpPr>
        <p:spPr bwMode="auto">
          <a:xfrm>
            <a:off x="3810000" y="31242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High School Teacher</a:t>
            </a:r>
          </a:p>
        </p:txBody>
      </p:sp>
      <p:sp>
        <p:nvSpPr>
          <p:cNvPr id="86035" name="Line 19"/>
          <p:cNvSpPr>
            <a:spLocks noChangeShapeType="1"/>
          </p:cNvSpPr>
          <p:nvPr/>
        </p:nvSpPr>
        <p:spPr bwMode="auto">
          <a:xfrm>
            <a:off x="1066800" y="3048000"/>
            <a:ext cx="5867400" cy="0"/>
          </a:xfrm>
          <a:prstGeom prst="line">
            <a:avLst/>
          </a:prstGeom>
          <a:noFill/>
          <a:ln w="50800">
            <a:solidFill>
              <a:srgbClr val="00FF00"/>
            </a:solidFill>
            <a:round/>
            <a:headEnd/>
            <a:tailEnd/>
          </a:ln>
        </p:spPr>
        <p:txBody>
          <a:bodyPr/>
          <a:lstStyle/>
          <a:p>
            <a:endParaRPr lang="en-US"/>
          </a:p>
        </p:txBody>
      </p:sp>
      <p:sp>
        <p:nvSpPr>
          <p:cNvPr id="86036" name="Line 20"/>
          <p:cNvSpPr>
            <a:spLocks noChangeShapeType="1"/>
          </p:cNvSpPr>
          <p:nvPr/>
        </p:nvSpPr>
        <p:spPr bwMode="auto">
          <a:xfrm flipV="1">
            <a:off x="1066800" y="4648200"/>
            <a:ext cx="5943600" cy="762000"/>
          </a:xfrm>
          <a:prstGeom prst="line">
            <a:avLst/>
          </a:prstGeom>
          <a:noFill/>
          <a:ln w="50800">
            <a:solidFill>
              <a:srgbClr val="00FF00"/>
            </a:solidFill>
            <a:round/>
            <a:headEnd/>
            <a:tailEnd/>
          </a:ln>
        </p:spPr>
        <p:txBody>
          <a:bodyPr/>
          <a:lstStyle/>
          <a:p>
            <a:endParaRPr lang="en-US"/>
          </a:p>
        </p:txBody>
      </p:sp>
      <p:sp>
        <p:nvSpPr>
          <p:cNvPr id="86037" name="Line 21"/>
          <p:cNvSpPr>
            <a:spLocks noChangeShapeType="1"/>
          </p:cNvSpPr>
          <p:nvPr/>
        </p:nvSpPr>
        <p:spPr bwMode="auto">
          <a:xfrm flipV="1">
            <a:off x="5257800" y="2514600"/>
            <a:ext cx="990600" cy="3657600"/>
          </a:xfrm>
          <a:prstGeom prst="line">
            <a:avLst/>
          </a:prstGeom>
          <a:noFill/>
          <a:ln w="50800">
            <a:solidFill>
              <a:srgbClr val="00FF00"/>
            </a:solidFill>
            <a:round/>
            <a:headEnd/>
            <a:tailEnd/>
          </a:ln>
        </p:spPr>
        <p:txBody>
          <a:bodyPr/>
          <a:lstStyle/>
          <a:p>
            <a:endParaRPr lang="en-US"/>
          </a:p>
        </p:txBody>
      </p:sp>
      <p:sp>
        <p:nvSpPr>
          <p:cNvPr id="86038" name="Text Box 22"/>
          <p:cNvSpPr txBox="1">
            <a:spLocks noChangeArrowheads="1"/>
          </p:cNvSpPr>
          <p:nvPr/>
        </p:nvSpPr>
        <p:spPr bwMode="auto">
          <a:xfrm rot="-392198">
            <a:off x="1905000" y="4724400"/>
            <a:ext cx="22860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99FF66"/>
                </a:solidFill>
              </a:rPr>
              <a:t>Tolerable-Level Boundary</a:t>
            </a:r>
          </a:p>
        </p:txBody>
      </p:sp>
      <p:sp>
        <p:nvSpPr>
          <p:cNvPr id="86039" name="Text Box 23"/>
          <p:cNvSpPr txBox="1">
            <a:spLocks noChangeArrowheads="1"/>
          </p:cNvSpPr>
          <p:nvPr/>
        </p:nvSpPr>
        <p:spPr bwMode="auto">
          <a:xfrm>
            <a:off x="1295400" y="3124200"/>
            <a:ext cx="22860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99FF66"/>
                </a:solidFill>
              </a:rPr>
              <a:t>Tolerable-Effort Boundary</a:t>
            </a:r>
          </a:p>
        </p:txBody>
      </p:sp>
      <p:sp>
        <p:nvSpPr>
          <p:cNvPr id="86040" name="Text Box 24"/>
          <p:cNvSpPr txBox="1">
            <a:spLocks noChangeArrowheads="1"/>
          </p:cNvSpPr>
          <p:nvPr/>
        </p:nvSpPr>
        <p:spPr bwMode="auto">
          <a:xfrm rot="-4503508">
            <a:off x="4800600" y="4267200"/>
            <a:ext cx="24384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99FF66"/>
                </a:solidFill>
              </a:rPr>
              <a:t>Tolerable-Sextype Boundary</a:t>
            </a:r>
          </a:p>
        </p:txBody>
      </p:sp>
      <p:sp>
        <p:nvSpPr>
          <p:cNvPr id="86041" name="Text Box 25"/>
          <p:cNvSpPr txBox="1">
            <a:spLocks noChangeArrowheads="1"/>
          </p:cNvSpPr>
          <p:nvPr/>
        </p:nvSpPr>
        <p:spPr bwMode="auto">
          <a:xfrm>
            <a:off x="1295400" y="3733800"/>
            <a:ext cx="2286000" cy="641350"/>
          </a:xfrm>
          <a:prstGeom prst="rect">
            <a:avLst/>
          </a:prstGeom>
          <a:noFill/>
          <a:ln w="9525">
            <a:noFill/>
            <a:miter lim="800000"/>
            <a:headEnd/>
            <a:tailEnd/>
          </a:ln>
        </p:spPr>
        <p:txBody>
          <a:bodyPr>
            <a:spAutoFit/>
          </a:bodyPr>
          <a:lstStyle/>
          <a:p>
            <a:pPr algn="ctr" eaLnBrk="1" hangingPunct="1">
              <a:spcBef>
                <a:spcPct val="50000"/>
              </a:spcBef>
            </a:pPr>
            <a:r>
              <a:rPr lang="en-US">
                <a:solidFill>
                  <a:srgbClr val="FF9933"/>
                </a:solidFill>
              </a:rPr>
              <a:t>Zone of Acceptable Alternatives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6042"/>
                                        </p:tgtEl>
                                        <p:attrNameLst>
                                          <p:attrName>style.visibility</p:attrName>
                                        </p:attrNameLst>
                                      </p:cBhvr>
                                      <p:to>
                                        <p:strVal val="visible"/>
                                      </p:to>
                                    </p:set>
                                    <p:animEffect transition="in" filter="wedge">
                                      <p:cBhvr>
                                        <p:cTn id="7" dur="2000"/>
                                        <p:tgtEl>
                                          <p:spTgt spid="860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6036"/>
                                        </p:tgtEl>
                                        <p:attrNameLst>
                                          <p:attrName>style.visibility</p:attrName>
                                        </p:attrNameLst>
                                      </p:cBhvr>
                                      <p:to>
                                        <p:strVal val="visible"/>
                                      </p:to>
                                    </p:set>
                                    <p:anim calcmode="lin" valueType="num">
                                      <p:cBhvr additive="base">
                                        <p:cTn id="12" dur="500" fill="hold"/>
                                        <p:tgtEl>
                                          <p:spTgt spid="86036"/>
                                        </p:tgtEl>
                                        <p:attrNameLst>
                                          <p:attrName>ppt_x</p:attrName>
                                        </p:attrNameLst>
                                      </p:cBhvr>
                                      <p:tavLst>
                                        <p:tav tm="0">
                                          <p:val>
                                            <p:strVal val="0-#ppt_w/2"/>
                                          </p:val>
                                        </p:tav>
                                        <p:tav tm="100000">
                                          <p:val>
                                            <p:strVal val="#ppt_x"/>
                                          </p:val>
                                        </p:tav>
                                      </p:tavLst>
                                    </p:anim>
                                    <p:anim calcmode="lin" valueType="num">
                                      <p:cBhvr additive="base">
                                        <p:cTn id="13" dur="500" fill="hold"/>
                                        <p:tgtEl>
                                          <p:spTgt spid="8603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6038"/>
                                        </p:tgtEl>
                                        <p:attrNameLst>
                                          <p:attrName>style.visibility</p:attrName>
                                        </p:attrNameLst>
                                      </p:cBhvr>
                                      <p:to>
                                        <p:strVal val="visible"/>
                                      </p:to>
                                    </p:set>
                                    <p:anim calcmode="lin" valueType="num">
                                      <p:cBhvr additive="base">
                                        <p:cTn id="16" dur="500" fill="hold"/>
                                        <p:tgtEl>
                                          <p:spTgt spid="86038"/>
                                        </p:tgtEl>
                                        <p:attrNameLst>
                                          <p:attrName>ppt_x</p:attrName>
                                        </p:attrNameLst>
                                      </p:cBhvr>
                                      <p:tavLst>
                                        <p:tav tm="0">
                                          <p:val>
                                            <p:strVal val="0-#ppt_w/2"/>
                                          </p:val>
                                        </p:tav>
                                        <p:tav tm="100000">
                                          <p:val>
                                            <p:strVal val="#ppt_x"/>
                                          </p:val>
                                        </p:tav>
                                      </p:tavLst>
                                    </p:anim>
                                    <p:anim calcmode="lin" valueType="num">
                                      <p:cBhvr additive="base">
                                        <p:cTn id="17" dur="500" fill="hold"/>
                                        <p:tgtEl>
                                          <p:spTgt spid="8603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6035"/>
                                        </p:tgtEl>
                                        <p:attrNameLst>
                                          <p:attrName>style.visibility</p:attrName>
                                        </p:attrNameLst>
                                      </p:cBhvr>
                                      <p:to>
                                        <p:strVal val="visible"/>
                                      </p:to>
                                    </p:set>
                                    <p:anim calcmode="lin" valueType="num">
                                      <p:cBhvr additive="base">
                                        <p:cTn id="22" dur="500" fill="hold"/>
                                        <p:tgtEl>
                                          <p:spTgt spid="86035"/>
                                        </p:tgtEl>
                                        <p:attrNameLst>
                                          <p:attrName>ppt_x</p:attrName>
                                        </p:attrNameLst>
                                      </p:cBhvr>
                                      <p:tavLst>
                                        <p:tav tm="0">
                                          <p:val>
                                            <p:strVal val="0-#ppt_w/2"/>
                                          </p:val>
                                        </p:tav>
                                        <p:tav tm="100000">
                                          <p:val>
                                            <p:strVal val="#ppt_x"/>
                                          </p:val>
                                        </p:tav>
                                      </p:tavLst>
                                    </p:anim>
                                    <p:anim calcmode="lin" valueType="num">
                                      <p:cBhvr additive="base">
                                        <p:cTn id="23" dur="500" fill="hold"/>
                                        <p:tgtEl>
                                          <p:spTgt spid="8603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6039"/>
                                        </p:tgtEl>
                                        <p:attrNameLst>
                                          <p:attrName>style.visibility</p:attrName>
                                        </p:attrNameLst>
                                      </p:cBhvr>
                                      <p:to>
                                        <p:strVal val="visible"/>
                                      </p:to>
                                    </p:set>
                                    <p:anim calcmode="lin" valueType="num">
                                      <p:cBhvr additive="base">
                                        <p:cTn id="26" dur="500" fill="hold"/>
                                        <p:tgtEl>
                                          <p:spTgt spid="86039"/>
                                        </p:tgtEl>
                                        <p:attrNameLst>
                                          <p:attrName>ppt_x</p:attrName>
                                        </p:attrNameLst>
                                      </p:cBhvr>
                                      <p:tavLst>
                                        <p:tav tm="0">
                                          <p:val>
                                            <p:strVal val="0-#ppt_w/2"/>
                                          </p:val>
                                        </p:tav>
                                        <p:tav tm="100000">
                                          <p:val>
                                            <p:strVal val="#ppt_x"/>
                                          </p:val>
                                        </p:tav>
                                      </p:tavLst>
                                    </p:anim>
                                    <p:anim calcmode="lin" valueType="num">
                                      <p:cBhvr additive="base">
                                        <p:cTn id="27" dur="500" fill="hold"/>
                                        <p:tgtEl>
                                          <p:spTgt spid="8603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6037"/>
                                        </p:tgtEl>
                                        <p:attrNameLst>
                                          <p:attrName>style.visibility</p:attrName>
                                        </p:attrNameLst>
                                      </p:cBhvr>
                                      <p:to>
                                        <p:strVal val="visible"/>
                                      </p:to>
                                    </p:set>
                                    <p:anim calcmode="lin" valueType="num">
                                      <p:cBhvr additive="base">
                                        <p:cTn id="32" dur="500" fill="hold"/>
                                        <p:tgtEl>
                                          <p:spTgt spid="86037"/>
                                        </p:tgtEl>
                                        <p:attrNameLst>
                                          <p:attrName>ppt_x</p:attrName>
                                        </p:attrNameLst>
                                      </p:cBhvr>
                                      <p:tavLst>
                                        <p:tav tm="0">
                                          <p:val>
                                            <p:strVal val="#ppt_x"/>
                                          </p:val>
                                        </p:tav>
                                        <p:tav tm="100000">
                                          <p:val>
                                            <p:strVal val="#ppt_x"/>
                                          </p:val>
                                        </p:tav>
                                      </p:tavLst>
                                    </p:anim>
                                    <p:anim calcmode="lin" valueType="num">
                                      <p:cBhvr additive="base">
                                        <p:cTn id="33" dur="500" fill="hold"/>
                                        <p:tgtEl>
                                          <p:spTgt spid="8603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6040"/>
                                        </p:tgtEl>
                                        <p:attrNameLst>
                                          <p:attrName>style.visibility</p:attrName>
                                        </p:attrNameLst>
                                      </p:cBhvr>
                                      <p:to>
                                        <p:strVal val="visible"/>
                                      </p:to>
                                    </p:set>
                                    <p:anim calcmode="lin" valueType="num">
                                      <p:cBhvr additive="base">
                                        <p:cTn id="36" dur="500" fill="hold"/>
                                        <p:tgtEl>
                                          <p:spTgt spid="86040"/>
                                        </p:tgtEl>
                                        <p:attrNameLst>
                                          <p:attrName>ppt_x</p:attrName>
                                        </p:attrNameLst>
                                      </p:cBhvr>
                                      <p:tavLst>
                                        <p:tav tm="0">
                                          <p:val>
                                            <p:strVal val="#ppt_x"/>
                                          </p:val>
                                        </p:tav>
                                        <p:tav tm="100000">
                                          <p:val>
                                            <p:strVal val="#ppt_x"/>
                                          </p:val>
                                        </p:tav>
                                      </p:tavLst>
                                    </p:anim>
                                    <p:anim calcmode="lin" valueType="num">
                                      <p:cBhvr additive="base">
                                        <p:cTn id="37" dur="500" fill="hold"/>
                                        <p:tgtEl>
                                          <p:spTgt spid="86040"/>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19" presetClass="entr" presetSubtype="10" fill="hold" grpId="0" nodeType="afterEffect">
                                  <p:stCondLst>
                                    <p:cond delay="3000"/>
                                  </p:stCondLst>
                                  <p:childTnLst>
                                    <p:set>
                                      <p:cBhvr>
                                        <p:cTn id="40" dur="1" fill="hold">
                                          <p:stCondLst>
                                            <p:cond delay="0"/>
                                          </p:stCondLst>
                                        </p:cTn>
                                        <p:tgtEl>
                                          <p:spTgt spid="86041"/>
                                        </p:tgtEl>
                                        <p:attrNameLst>
                                          <p:attrName>style.visibility</p:attrName>
                                        </p:attrNameLst>
                                      </p:cBhvr>
                                      <p:to>
                                        <p:strVal val="visible"/>
                                      </p:to>
                                    </p:set>
                                    <p:anim calcmode="lin" valueType="num">
                                      <p:cBhvr>
                                        <p:cTn id="41" dur="5000" fill="hold"/>
                                        <p:tgtEl>
                                          <p:spTgt spid="86041"/>
                                        </p:tgtEl>
                                        <p:attrNameLst>
                                          <p:attrName>ppt_w</p:attrName>
                                        </p:attrNameLst>
                                      </p:cBhvr>
                                      <p:tavLst>
                                        <p:tav tm="0" fmla="#ppt_w*sin(2.5*pi*$)">
                                          <p:val>
                                            <p:fltVal val="0"/>
                                          </p:val>
                                        </p:tav>
                                        <p:tav tm="100000">
                                          <p:val>
                                            <p:fltVal val="1"/>
                                          </p:val>
                                        </p:tav>
                                      </p:tavLst>
                                    </p:anim>
                                    <p:anim calcmode="lin" valueType="num">
                                      <p:cBhvr>
                                        <p:cTn id="42" dur="5000" fill="hold"/>
                                        <p:tgtEl>
                                          <p:spTgt spid="860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2" grpId="0" animBg="1"/>
      <p:bldP spid="86035" grpId="0" animBg="1"/>
      <p:bldP spid="86036" grpId="0" animBg="1"/>
      <p:bldP spid="86037" grpId="0" animBg="1"/>
      <p:bldP spid="86038" grpId="0"/>
      <p:bldP spid="86039" grpId="0"/>
      <p:bldP spid="86040" grpId="0"/>
      <p:bldP spid="8604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p:txBody>
          <a:bodyPr/>
          <a:lstStyle/>
          <a:p>
            <a:pPr eaLnBrk="1" hangingPunct="1"/>
            <a:r>
              <a:rPr lang="en-US" sz="3200" smtClean="0"/>
              <a:t/>
            </a:r>
            <a:br>
              <a:rPr lang="en-US" sz="3200" smtClean="0"/>
            </a:br>
            <a:r>
              <a:rPr lang="en-US" smtClean="0"/>
              <a:t>Linda Gottfredson</a:t>
            </a:r>
          </a:p>
        </p:txBody>
      </p:sp>
      <p:sp>
        <p:nvSpPr>
          <p:cNvPr id="82947" name="Rectangle 3"/>
          <p:cNvSpPr>
            <a:spLocks noGrp="1" noChangeArrowheads="1"/>
          </p:cNvSpPr>
          <p:nvPr>
            <p:ph type="body" idx="1"/>
          </p:nvPr>
        </p:nvSpPr>
        <p:spPr>
          <a:xfrm>
            <a:off x="1219200" y="2743200"/>
            <a:ext cx="7467600" cy="3810000"/>
          </a:xfrm>
        </p:spPr>
        <p:txBody>
          <a:bodyPr/>
          <a:lstStyle/>
          <a:p>
            <a:pPr eaLnBrk="1" hangingPunct="1"/>
            <a:r>
              <a:rPr lang="en-US" b="1" smtClean="0"/>
              <a:t>Self-Creation</a:t>
            </a:r>
            <a:r>
              <a:rPr lang="en-US" smtClean="0"/>
              <a:t> – Included in circumscription process; altering self-concept in light of developmental or environmental factors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100"/>
                                        <p:tgtEl>
                                          <p:spTgt spid="82947">
                                            <p:txEl>
                                              <p:pRg st="0" end="0"/>
                                            </p:txEl>
                                          </p:spTgt>
                                        </p:tgtEl>
                                      </p:cBhvr>
                                    </p:animEffect>
                                    <p:anim calcmode="lin" valueType="num">
                                      <p:cBhvr>
                                        <p:cTn id="8" dur="4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294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294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294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smtClean="0"/>
              <a:t>Applying Gottfredson’s Theory to Practice</a:t>
            </a:r>
          </a:p>
        </p:txBody>
      </p:sp>
      <p:sp>
        <p:nvSpPr>
          <p:cNvPr id="87043" name="Rectangle 3"/>
          <p:cNvSpPr>
            <a:spLocks noGrp="1" noChangeArrowheads="1"/>
          </p:cNvSpPr>
          <p:nvPr>
            <p:ph type="body" idx="1"/>
          </p:nvPr>
        </p:nvSpPr>
        <p:spPr/>
        <p:txBody>
          <a:bodyPr/>
          <a:lstStyle/>
          <a:p>
            <a:pPr eaLnBrk="1" hangingPunct="1"/>
            <a:r>
              <a:rPr lang="en-US" smtClean="0"/>
              <a:t>Programs should </a:t>
            </a:r>
          </a:p>
          <a:p>
            <a:pPr lvl="1" eaLnBrk="1" hangingPunct="1"/>
            <a:r>
              <a:rPr lang="en-US" sz="2000" smtClean="0"/>
              <a:t>be sensitive to the mental capabilities of the age group.</a:t>
            </a:r>
          </a:p>
          <a:p>
            <a:pPr lvl="1" eaLnBrk="1" hangingPunct="1"/>
            <a:r>
              <a:rPr lang="en-US" sz="2000" smtClean="0"/>
              <a:t>introduce students to the full breadth of options.</a:t>
            </a:r>
          </a:p>
          <a:p>
            <a:pPr lvl="1" eaLnBrk="1" hangingPunct="1"/>
            <a:r>
              <a:rPr lang="en-US" sz="2000" smtClean="0"/>
              <a:t>display for youngsters their circumscription of alternatives.</a:t>
            </a:r>
          </a:p>
          <a:p>
            <a:pPr lvl="1" eaLnBrk="1" hangingPunct="1"/>
            <a:r>
              <a:rPr lang="en-US" sz="2000" smtClean="0"/>
              <a:t>be sensitive to the dimensions of self and occupations along which circumscriptions and compromise take place so that their role can be explored.</a:t>
            </a:r>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Effect transition="in" filter="fade">
                                      <p:cBhvr>
                                        <p:cTn id="7" dur="100"/>
                                        <p:tgtEl>
                                          <p:spTgt spid="87043">
                                            <p:txEl>
                                              <p:pRg st="1" end="1"/>
                                            </p:txEl>
                                          </p:spTgt>
                                        </p:tgtEl>
                                      </p:cBhvr>
                                    </p:animEffect>
                                    <p:anim calcmode="lin" valueType="num">
                                      <p:cBhvr>
                                        <p:cTn id="8" dur="4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87043">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704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704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87043">
                                            <p:txEl>
                                              <p:pRg st="2" end="2"/>
                                            </p:txEl>
                                          </p:spTgt>
                                        </p:tgtEl>
                                        <p:attrNameLst>
                                          <p:attrName>style.visibility</p:attrName>
                                        </p:attrNameLst>
                                      </p:cBhvr>
                                      <p:to>
                                        <p:strVal val="visible"/>
                                      </p:to>
                                    </p:set>
                                    <p:animEffect transition="in" filter="fade">
                                      <p:cBhvr>
                                        <p:cTn id="16" dur="100"/>
                                        <p:tgtEl>
                                          <p:spTgt spid="87043">
                                            <p:txEl>
                                              <p:pRg st="2" end="2"/>
                                            </p:txEl>
                                          </p:spTgt>
                                        </p:tgtEl>
                                      </p:cBhvr>
                                    </p:animEffect>
                                    <p:anim calcmode="lin" valueType="num">
                                      <p:cBhvr>
                                        <p:cTn id="17" dur="4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8704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704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704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Effect transition="in" filter="fade">
                                      <p:cBhvr>
                                        <p:cTn id="25" dur="100"/>
                                        <p:tgtEl>
                                          <p:spTgt spid="87043">
                                            <p:txEl>
                                              <p:pRg st="3" end="3"/>
                                            </p:txEl>
                                          </p:spTgt>
                                        </p:tgtEl>
                                      </p:cBhvr>
                                    </p:animEffect>
                                    <p:anim calcmode="lin" valueType="num">
                                      <p:cBhvr>
                                        <p:cTn id="26" dur="4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87043">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704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704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87043">
                                            <p:txEl>
                                              <p:pRg st="4" end="4"/>
                                            </p:txEl>
                                          </p:spTgt>
                                        </p:tgtEl>
                                        <p:attrNameLst>
                                          <p:attrName>style.visibility</p:attrName>
                                        </p:attrNameLst>
                                      </p:cBhvr>
                                      <p:to>
                                        <p:strVal val="visible"/>
                                      </p:to>
                                    </p:set>
                                    <p:animEffect transition="in" filter="fade">
                                      <p:cBhvr>
                                        <p:cTn id="34" dur="100"/>
                                        <p:tgtEl>
                                          <p:spTgt spid="87043">
                                            <p:txEl>
                                              <p:pRg st="4" end="4"/>
                                            </p:txEl>
                                          </p:spTgt>
                                        </p:tgtEl>
                                      </p:cBhvr>
                                    </p:animEffect>
                                    <p:anim calcmode="lin" valueType="num">
                                      <p:cBhvr>
                                        <p:cTn id="35" dur="4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87043">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704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704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en-US" sz="2400" smtClean="0"/>
              <a:t>Gottfredson’s Criteria for Determining a Counselee’s Restriction of Options</a:t>
            </a:r>
            <a:endParaRPr lang="en-US" smtClean="0"/>
          </a:p>
        </p:txBody>
      </p:sp>
      <p:sp>
        <p:nvSpPr>
          <p:cNvPr id="88067" name="Rectangle 3"/>
          <p:cNvSpPr>
            <a:spLocks noGrp="1" noChangeArrowheads="1"/>
          </p:cNvSpPr>
          <p:nvPr>
            <p:ph type="body" idx="1"/>
          </p:nvPr>
        </p:nvSpPr>
        <p:spPr/>
        <p:txBody>
          <a:bodyPr/>
          <a:lstStyle/>
          <a:p>
            <a:pPr eaLnBrk="1" hangingPunct="1"/>
            <a:r>
              <a:rPr lang="en-US" smtClean="0"/>
              <a:t>Able to name one or more occupational options</a:t>
            </a:r>
          </a:p>
          <a:p>
            <a:pPr eaLnBrk="1" hangingPunct="1"/>
            <a:r>
              <a:rPr lang="en-US" smtClean="0"/>
              <a:t>Possesses interests and abilities adequate for the occupation(s) chosen</a:t>
            </a:r>
          </a:p>
          <a:p>
            <a:pPr eaLnBrk="1" hangingPunct="1"/>
            <a:r>
              <a:rPr lang="en-US" smtClean="0"/>
              <a:t>Satisfied with the alternatives identified</a:t>
            </a:r>
          </a:p>
          <a:p>
            <a:pPr eaLnBrk="1" hangingPunct="1"/>
            <a:r>
              <a:rPr lang="en-US" smtClean="0"/>
              <a:t>Has not unnecessarily restricted alternatives</a:t>
            </a:r>
          </a:p>
          <a:p>
            <a:pPr eaLnBrk="1" hangingPunct="1"/>
            <a:r>
              <a:rPr lang="en-US" smtClean="0"/>
              <a:t>Is aware of opportunities and realistic about obstacles</a:t>
            </a:r>
          </a:p>
          <a:p>
            <a:pPr eaLnBrk="1" hangingPunct="1"/>
            <a:endParaRPr lang="en-US"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fade">
                                      <p:cBhvr>
                                        <p:cTn id="7" dur="100"/>
                                        <p:tgtEl>
                                          <p:spTgt spid="88067">
                                            <p:txEl>
                                              <p:pRg st="0" end="0"/>
                                            </p:txEl>
                                          </p:spTgt>
                                        </p:tgtEl>
                                      </p:cBhvr>
                                    </p:animEffect>
                                    <p:anim calcmode="lin" valueType="num">
                                      <p:cBhvr>
                                        <p:cTn id="8" dur="4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88067">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80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80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88067">
                                            <p:txEl>
                                              <p:pRg st="1" end="1"/>
                                            </p:txEl>
                                          </p:spTgt>
                                        </p:tgtEl>
                                        <p:attrNameLst>
                                          <p:attrName>style.visibility</p:attrName>
                                        </p:attrNameLst>
                                      </p:cBhvr>
                                      <p:to>
                                        <p:strVal val="visible"/>
                                      </p:to>
                                    </p:set>
                                    <p:animEffect transition="in" filter="fade">
                                      <p:cBhvr>
                                        <p:cTn id="16" dur="100"/>
                                        <p:tgtEl>
                                          <p:spTgt spid="88067">
                                            <p:txEl>
                                              <p:pRg st="1" end="1"/>
                                            </p:txEl>
                                          </p:spTgt>
                                        </p:tgtEl>
                                      </p:cBhvr>
                                    </p:animEffect>
                                    <p:anim calcmode="lin" valueType="num">
                                      <p:cBhvr>
                                        <p:cTn id="17" dur="4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88067">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880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880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88067">
                                            <p:txEl>
                                              <p:pRg st="2" end="2"/>
                                            </p:txEl>
                                          </p:spTgt>
                                        </p:tgtEl>
                                        <p:attrNameLst>
                                          <p:attrName>style.visibility</p:attrName>
                                        </p:attrNameLst>
                                      </p:cBhvr>
                                      <p:to>
                                        <p:strVal val="visible"/>
                                      </p:to>
                                    </p:set>
                                    <p:animEffect transition="in" filter="fade">
                                      <p:cBhvr>
                                        <p:cTn id="25" dur="100"/>
                                        <p:tgtEl>
                                          <p:spTgt spid="88067">
                                            <p:txEl>
                                              <p:pRg st="2" end="2"/>
                                            </p:txEl>
                                          </p:spTgt>
                                        </p:tgtEl>
                                      </p:cBhvr>
                                    </p:animEffect>
                                    <p:anim calcmode="lin" valueType="num">
                                      <p:cBhvr>
                                        <p:cTn id="26" dur="4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88067">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88067">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88067">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88067">
                                            <p:txEl>
                                              <p:pRg st="3" end="3"/>
                                            </p:txEl>
                                          </p:spTgt>
                                        </p:tgtEl>
                                        <p:attrNameLst>
                                          <p:attrName>style.visibility</p:attrName>
                                        </p:attrNameLst>
                                      </p:cBhvr>
                                      <p:to>
                                        <p:strVal val="visible"/>
                                      </p:to>
                                    </p:set>
                                    <p:animEffect transition="in" filter="fade">
                                      <p:cBhvr>
                                        <p:cTn id="34" dur="100"/>
                                        <p:tgtEl>
                                          <p:spTgt spid="88067">
                                            <p:txEl>
                                              <p:pRg st="3" end="3"/>
                                            </p:txEl>
                                          </p:spTgt>
                                        </p:tgtEl>
                                      </p:cBhvr>
                                    </p:animEffect>
                                    <p:anim calcmode="lin" valueType="num">
                                      <p:cBhvr>
                                        <p:cTn id="35" dur="4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88067">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8067">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8067">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88067">
                                            <p:txEl>
                                              <p:pRg st="4" end="4"/>
                                            </p:txEl>
                                          </p:spTgt>
                                        </p:tgtEl>
                                        <p:attrNameLst>
                                          <p:attrName>style.visibility</p:attrName>
                                        </p:attrNameLst>
                                      </p:cBhvr>
                                      <p:to>
                                        <p:strVal val="visible"/>
                                      </p:to>
                                    </p:set>
                                    <p:animEffect transition="in" filter="fade">
                                      <p:cBhvr>
                                        <p:cTn id="43" dur="100"/>
                                        <p:tgtEl>
                                          <p:spTgt spid="88067">
                                            <p:txEl>
                                              <p:pRg st="4" end="4"/>
                                            </p:txEl>
                                          </p:spTgt>
                                        </p:tgtEl>
                                      </p:cBhvr>
                                    </p:animEffect>
                                    <p:anim calcmode="lin" valueType="num">
                                      <p:cBhvr>
                                        <p:cTn id="44" dur="4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88067">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88067">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88067">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5105400" cy="1143000"/>
          </a:xfrm>
        </p:spPr>
        <p:txBody>
          <a:bodyPr/>
          <a:lstStyle/>
          <a:p>
            <a:r>
              <a:rPr lang="en-US" dirty="0" smtClean="0"/>
              <a:t>Counseling Strategies</a:t>
            </a:r>
            <a:endParaRPr lang="en-US" dirty="0"/>
          </a:p>
        </p:txBody>
      </p:sp>
      <p:graphicFrame>
        <p:nvGraphicFramePr>
          <p:cNvPr id="4" name="Content Placeholder 3"/>
          <p:cNvGraphicFramePr>
            <a:graphicFrameLocks noGrp="1"/>
          </p:cNvGraphicFramePr>
          <p:nvPr>
            <p:ph idx="1"/>
          </p:nvPr>
        </p:nvGraphicFramePr>
        <p:xfrm>
          <a:off x="838200" y="1066800"/>
          <a:ext cx="8150226" cy="5638800"/>
        </p:xfrm>
        <a:graphic>
          <a:graphicData uri="http://schemas.openxmlformats.org/drawingml/2006/table">
            <a:tbl>
              <a:tblPr firstRow="1" bandRow="1">
                <a:tableStyleId>{5C22544A-7EE6-4342-B048-85BDC9FD1C3A}</a:tableStyleId>
              </a:tblPr>
              <a:tblGrid>
                <a:gridCol w="1358371"/>
                <a:gridCol w="1358371"/>
                <a:gridCol w="1358371"/>
                <a:gridCol w="1091517"/>
                <a:gridCol w="1453115"/>
                <a:gridCol w="1530481"/>
              </a:tblGrid>
              <a:tr h="370840">
                <a:tc>
                  <a:txBody>
                    <a:bodyPr/>
                    <a:lstStyle/>
                    <a:p>
                      <a:r>
                        <a:rPr lang="en-US" sz="1200" dirty="0" smtClean="0"/>
                        <a:t>Developmental</a:t>
                      </a:r>
                      <a:r>
                        <a:rPr lang="en-US" sz="1200" baseline="0" dirty="0" smtClean="0"/>
                        <a:t> </a:t>
                      </a:r>
                      <a:r>
                        <a:rPr lang="en-US" sz="1400" baseline="0" dirty="0" smtClean="0"/>
                        <a:t>Process</a:t>
                      </a:r>
                      <a:endParaRPr lang="en-US" sz="1400" dirty="0"/>
                    </a:p>
                  </a:txBody>
                  <a:tcPr/>
                </a:tc>
                <a:tc>
                  <a:txBody>
                    <a:bodyPr/>
                    <a:lstStyle/>
                    <a:p>
                      <a:r>
                        <a:rPr lang="en-US" sz="1400" dirty="0" smtClean="0"/>
                        <a:t>Behavior to be optimized</a:t>
                      </a:r>
                      <a:endParaRPr lang="en-US" sz="1400" dirty="0"/>
                    </a:p>
                  </a:txBody>
                  <a:tcPr/>
                </a:tc>
                <a:tc>
                  <a:txBody>
                    <a:bodyPr/>
                    <a:lstStyle/>
                    <a:p>
                      <a:r>
                        <a:rPr lang="en-US" sz="1400" dirty="0" smtClean="0"/>
                        <a:t>Strategies</a:t>
                      </a:r>
                      <a:endParaRPr lang="en-US" sz="1400" dirty="0"/>
                    </a:p>
                  </a:txBody>
                  <a:tcPr/>
                </a:tc>
                <a:tc>
                  <a:txBody>
                    <a:bodyPr/>
                    <a:lstStyle/>
                    <a:p>
                      <a:r>
                        <a:rPr lang="en-US" sz="1400" dirty="0" smtClean="0"/>
                        <a:t>Elem.</a:t>
                      </a:r>
                      <a:r>
                        <a:rPr lang="en-US" sz="1400" baseline="0" dirty="0" smtClean="0"/>
                        <a:t> School</a:t>
                      </a:r>
                      <a:endParaRPr lang="en-US" sz="1400" dirty="0"/>
                    </a:p>
                  </a:txBody>
                  <a:tcPr/>
                </a:tc>
                <a:tc>
                  <a:txBody>
                    <a:bodyPr/>
                    <a:lstStyle/>
                    <a:p>
                      <a:r>
                        <a:rPr lang="en-US" sz="1400" dirty="0" smtClean="0"/>
                        <a:t>Middle School</a:t>
                      </a:r>
                      <a:endParaRPr lang="en-US" sz="1400" dirty="0"/>
                    </a:p>
                  </a:txBody>
                  <a:tcPr/>
                </a:tc>
                <a:tc>
                  <a:txBody>
                    <a:bodyPr/>
                    <a:lstStyle/>
                    <a:p>
                      <a:r>
                        <a:rPr lang="en-US" sz="1400" dirty="0" smtClean="0"/>
                        <a:t>High School &amp; Beyond</a:t>
                      </a:r>
                      <a:endParaRPr lang="en-US" sz="1400" dirty="0"/>
                    </a:p>
                  </a:txBody>
                  <a:tcPr/>
                </a:tc>
              </a:tr>
              <a:tr h="370840">
                <a:tc>
                  <a:txBody>
                    <a:bodyPr/>
                    <a:lstStyle/>
                    <a:p>
                      <a:r>
                        <a:rPr lang="en-US" sz="1200" dirty="0" smtClean="0"/>
                        <a:t>Cognitive Growth</a:t>
                      </a:r>
                      <a:endParaRPr lang="en-US" sz="1200" dirty="0"/>
                    </a:p>
                  </a:txBody>
                  <a:tcPr/>
                </a:tc>
                <a:tc>
                  <a:txBody>
                    <a:bodyPr/>
                    <a:lstStyle/>
                    <a:p>
                      <a:r>
                        <a:rPr lang="en-US" sz="1200" dirty="0" smtClean="0"/>
                        <a:t>Learning</a:t>
                      </a:r>
                      <a:endParaRPr lang="en-US" sz="1200" dirty="0"/>
                    </a:p>
                  </a:txBody>
                  <a:tcPr/>
                </a:tc>
                <a:tc>
                  <a:txBody>
                    <a:bodyPr/>
                    <a:lstStyle/>
                    <a:p>
                      <a:r>
                        <a:rPr lang="en-US" sz="1200" dirty="0" smtClean="0"/>
                        <a:t>Reduce</a:t>
                      </a:r>
                      <a:r>
                        <a:rPr lang="en-US" sz="1200" baseline="0" dirty="0" smtClean="0"/>
                        <a:t> task complexity, accommodate cognitive diversity</a:t>
                      </a:r>
                      <a:endParaRPr lang="en-US" sz="1200" dirty="0"/>
                    </a:p>
                  </a:txBody>
                  <a:tcPr/>
                </a:tc>
                <a:tc>
                  <a:txBody>
                    <a:bodyPr/>
                    <a:lstStyle/>
                    <a:p>
                      <a:r>
                        <a:rPr lang="en-US" sz="1200" dirty="0" smtClean="0"/>
                        <a:t>Short, concrete tasks</a:t>
                      </a:r>
                      <a:endParaRPr lang="en-US" sz="1200" dirty="0"/>
                    </a:p>
                  </a:txBody>
                  <a:tcPr/>
                </a:tc>
                <a:tc>
                  <a:txBody>
                    <a:bodyPr/>
                    <a:lstStyle/>
                    <a:p>
                      <a:r>
                        <a:rPr lang="en-US" sz="1200" dirty="0" smtClean="0"/>
                        <a:t>Tasks requiring</a:t>
                      </a:r>
                      <a:r>
                        <a:rPr lang="en-US" sz="1200" baseline="0" dirty="0" smtClean="0"/>
                        <a:t> relating ideas and making inferences</a:t>
                      </a:r>
                      <a:endParaRPr lang="en-US" sz="1200" dirty="0"/>
                    </a:p>
                  </a:txBody>
                  <a:tcPr/>
                </a:tc>
                <a:tc>
                  <a:txBody>
                    <a:bodyPr/>
                    <a:lstStyle/>
                    <a:p>
                      <a:r>
                        <a:rPr lang="en-US" sz="1200" dirty="0" smtClean="0"/>
                        <a:t>Tasks requiring</a:t>
                      </a:r>
                      <a:r>
                        <a:rPr lang="en-US" sz="1200" baseline="0" dirty="0" smtClean="0"/>
                        <a:t> analysis &amp; integration of information</a:t>
                      </a:r>
                      <a:endParaRPr lang="en-US" sz="1200" dirty="0"/>
                    </a:p>
                  </a:txBody>
                  <a:tcPr/>
                </a:tc>
              </a:tr>
              <a:tr h="370840">
                <a:tc>
                  <a:txBody>
                    <a:bodyPr/>
                    <a:lstStyle/>
                    <a:p>
                      <a:r>
                        <a:rPr lang="en-US" sz="1200" smtClean="0"/>
                        <a:t>Self-Creation</a:t>
                      </a:r>
                      <a:endParaRPr lang="en-US" sz="1200" dirty="0"/>
                    </a:p>
                  </a:txBody>
                  <a:tcPr/>
                </a:tc>
                <a:tc>
                  <a:txBody>
                    <a:bodyPr/>
                    <a:lstStyle/>
                    <a:p>
                      <a:r>
                        <a:rPr lang="en-US" sz="1200" dirty="0" smtClean="0"/>
                        <a:t>Experience</a:t>
                      </a:r>
                      <a:endParaRPr lang="en-US" sz="1200" dirty="0"/>
                    </a:p>
                  </a:txBody>
                  <a:tcPr/>
                </a:tc>
                <a:tc>
                  <a:txBody>
                    <a:bodyPr/>
                    <a:lstStyle/>
                    <a:p>
                      <a:r>
                        <a:rPr lang="en-US" sz="1200" dirty="0" smtClean="0"/>
                        <a:t>Provide experience</a:t>
                      </a:r>
                      <a:r>
                        <a:rPr lang="en-US" sz="1200" baseline="0" dirty="0" smtClean="0"/>
                        <a:t> and promote self-agency</a:t>
                      </a:r>
                      <a:endParaRPr lang="en-US" sz="1200" dirty="0"/>
                    </a:p>
                  </a:txBody>
                  <a:tcPr/>
                </a:tc>
                <a:tc>
                  <a:txBody>
                    <a:bodyPr/>
                    <a:lstStyle/>
                    <a:p>
                      <a:r>
                        <a:rPr lang="en-US" sz="1200" dirty="0" smtClean="0"/>
                        <a:t>Field trips, career days, contact with workers, portfolios</a:t>
                      </a:r>
                      <a:endParaRPr lang="en-US" sz="1200" dirty="0"/>
                    </a:p>
                  </a:txBody>
                  <a:tcPr/>
                </a:tc>
                <a:tc>
                  <a:txBody>
                    <a:bodyPr/>
                    <a:lstStyle/>
                    <a:p>
                      <a:r>
                        <a:rPr lang="en-US" sz="1200" dirty="0" smtClean="0"/>
                        <a:t>Examples from current events, novels, biographies.</a:t>
                      </a:r>
                      <a:r>
                        <a:rPr lang="en-US" sz="1200" baseline="0" dirty="0" smtClean="0"/>
                        <a:t>  Simple jobs, extracurricular activities</a:t>
                      </a:r>
                      <a:endParaRPr lang="en-US" sz="1200" dirty="0"/>
                    </a:p>
                  </a:txBody>
                  <a:tcPr/>
                </a:tc>
                <a:tc>
                  <a:txBody>
                    <a:bodyPr/>
                    <a:lstStyle/>
                    <a:p>
                      <a:r>
                        <a:rPr lang="en-US" sz="1200" dirty="0" smtClean="0"/>
                        <a:t>Broad range of courses, community service,</a:t>
                      </a:r>
                      <a:r>
                        <a:rPr lang="en-US" sz="1200" baseline="0" dirty="0" smtClean="0"/>
                        <a:t> job shadows, internships, clubs, summer jobs</a:t>
                      </a:r>
                      <a:endParaRPr lang="en-US" sz="1200" dirty="0"/>
                    </a:p>
                  </a:txBody>
                  <a:tcPr/>
                </a:tc>
              </a:tr>
              <a:tr h="370840">
                <a:tc>
                  <a:txBody>
                    <a:bodyPr/>
                    <a:lstStyle/>
                    <a:p>
                      <a:r>
                        <a:rPr lang="en-US" sz="1200" dirty="0" smtClean="0"/>
                        <a:t>Circumscription</a:t>
                      </a:r>
                      <a:endParaRPr lang="en-US" sz="1200" dirty="0"/>
                    </a:p>
                  </a:txBody>
                  <a:tcPr/>
                </a:tc>
                <a:tc>
                  <a:txBody>
                    <a:bodyPr/>
                    <a:lstStyle/>
                    <a:p>
                      <a:r>
                        <a:rPr lang="en-US" sz="1200" dirty="0" smtClean="0"/>
                        <a:t>Self-insight</a:t>
                      </a:r>
                      <a:endParaRPr lang="en-US" sz="1200" dirty="0"/>
                    </a:p>
                  </a:txBody>
                  <a:tcPr/>
                </a:tc>
                <a:tc>
                  <a:txBody>
                    <a:bodyPr/>
                    <a:lstStyle/>
                    <a:p>
                      <a:r>
                        <a:rPr lang="en-US" sz="1200" dirty="0" smtClean="0"/>
                        <a:t>Facilitate inventory and</a:t>
                      </a:r>
                      <a:r>
                        <a:rPr lang="en-US" sz="1200" baseline="0" dirty="0" smtClean="0"/>
                        <a:t> integration of info about self, promote conception of fitting &amp; feasible career life</a:t>
                      </a:r>
                      <a:endParaRPr lang="en-US" sz="1200" dirty="0"/>
                    </a:p>
                  </a:txBody>
                  <a:tcPr/>
                </a:tc>
                <a:tc>
                  <a:txBody>
                    <a:bodyPr/>
                    <a:lstStyle/>
                    <a:p>
                      <a:endParaRPr lang="en-US" sz="1200" dirty="0"/>
                    </a:p>
                  </a:txBody>
                  <a:tcPr/>
                </a:tc>
                <a:tc>
                  <a:txBody>
                    <a:bodyPr/>
                    <a:lstStyle/>
                    <a:p>
                      <a:r>
                        <a:rPr lang="en-US" sz="1200" dirty="0" smtClean="0"/>
                        <a:t>List tentative</a:t>
                      </a:r>
                      <a:r>
                        <a:rPr lang="en-US" sz="1200" baseline="0" dirty="0" smtClean="0"/>
                        <a:t> life goals, strengths, weaknesses, family expectations, barriers, which jobs they reject and why</a:t>
                      </a:r>
                      <a:endParaRPr lang="en-US" sz="1200" dirty="0"/>
                    </a:p>
                  </a:txBody>
                  <a:tcPr/>
                </a:tc>
                <a:tc>
                  <a:txBody>
                    <a:bodyPr/>
                    <a:lstStyle/>
                    <a:p>
                      <a:r>
                        <a:rPr lang="en-US" sz="1200" dirty="0" smtClean="0"/>
                        <a:t>Assessments of interests, abilities, values, personality, etc.  Analyze</a:t>
                      </a:r>
                      <a:r>
                        <a:rPr lang="en-US" sz="1200" baseline="0" dirty="0" smtClean="0"/>
                        <a:t> supports, barriers, person/job match, setting goals</a:t>
                      </a:r>
                      <a:endParaRPr lang="en-US" sz="1200" dirty="0"/>
                    </a:p>
                  </a:txBody>
                  <a:tcPr/>
                </a:tc>
              </a:tr>
              <a:tr h="370840">
                <a:tc>
                  <a:txBody>
                    <a:bodyPr/>
                    <a:lstStyle/>
                    <a:p>
                      <a:r>
                        <a:rPr lang="en-US" sz="1200" dirty="0" smtClean="0"/>
                        <a:t>Compromise</a:t>
                      </a:r>
                      <a:endParaRPr lang="en-US" sz="1200" dirty="0"/>
                    </a:p>
                  </a:txBody>
                  <a:tcPr/>
                </a:tc>
                <a:tc>
                  <a:txBody>
                    <a:bodyPr/>
                    <a:lstStyle/>
                    <a:p>
                      <a:r>
                        <a:rPr lang="en-US" sz="1200" dirty="0" smtClean="0"/>
                        <a:t>Self-investment</a:t>
                      </a:r>
                      <a:endParaRPr lang="en-US" sz="1200" dirty="0"/>
                    </a:p>
                  </a:txBody>
                  <a:tcPr/>
                </a:tc>
                <a:tc>
                  <a:txBody>
                    <a:bodyPr/>
                    <a:lstStyle/>
                    <a:p>
                      <a:r>
                        <a:rPr lang="en-US" sz="1200" dirty="0" smtClean="0"/>
                        <a:t>Facilitate assessment of accessibility of preferred career, promote self-agency</a:t>
                      </a:r>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Training</a:t>
                      </a:r>
                      <a:r>
                        <a:rPr lang="en-US" sz="1200" baseline="0" dirty="0" smtClean="0"/>
                        <a:t> in interviewing, resumes, job search skills, building support, enlisting mentors</a:t>
                      </a:r>
                      <a:endParaRPr lang="en-US" sz="1200" dirty="0"/>
                    </a:p>
                  </a:txBody>
                  <a:tcPr/>
                </a:tc>
              </a:tr>
            </a:tbl>
          </a:graphicData>
        </a:graphic>
      </p:graphicFrame>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US" smtClean="0"/>
              <a:t>Linda Gottfredson</a:t>
            </a:r>
          </a:p>
        </p:txBody>
      </p:sp>
      <p:sp>
        <p:nvSpPr>
          <p:cNvPr id="39939" name="Rectangle 3"/>
          <p:cNvSpPr>
            <a:spLocks noGrp="1" noChangeArrowheads="1"/>
          </p:cNvSpPr>
          <p:nvPr>
            <p:ph type="body" idx="1"/>
          </p:nvPr>
        </p:nvSpPr>
        <p:spPr/>
        <p:txBody>
          <a:bodyPr/>
          <a:lstStyle/>
          <a:p>
            <a:pPr eaLnBrk="1" hangingPunct="1"/>
            <a:r>
              <a:rPr lang="en-US" smtClean="0"/>
              <a:t>Little research has been done on the theory</a:t>
            </a:r>
          </a:p>
          <a:p>
            <a:pPr eaLnBrk="1" hangingPunct="1"/>
            <a:r>
              <a:rPr lang="en-US" smtClean="0"/>
              <a:t>Most research has been on circumscription, and tends to support that part of the theory</a:t>
            </a:r>
          </a:p>
          <a:p>
            <a:pPr eaLnBrk="1" hangingPunct="1"/>
            <a:r>
              <a:rPr lang="en-US" smtClean="0"/>
              <a:t>Difficult to research because the concepts of circumscription and compromise are too general</a:t>
            </a:r>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0"/>
            <a:ext cx="9144000" cy="68580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40963" name="AutoShape 3"/>
          <p:cNvSpPr>
            <a:spLocks noGrp="1" noChangeArrowheads="1"/>
          </p:cNvSpPr>
          <p:nvPr>
            <p:ph type="title"/>
          </p:nvPr>
        </p:nvSpPr>
        <p:spPr>
          <a:xfrm>
            <a:off x="762000" y="228600"/>
            <a:ext cx="6019800" cy="1676400"/>
          </a:xfrm>
        </p:spPr>
        <p:txBody>
          <a:bodyPr/>
          <a:lstStyle/>
          <a:p>
            <a:pPr eaLnBrk="1" hangingPunct="1"/>
            <a:r>
              <a:rPr lang="en-US" sz="1800" smtClean="0">
                <a:solidFill>
                  <a:srgbClr val="FF0066"/>
                </a:solidFill>
              </a:rPr>
              <a:t>How does Tai-Linn’s problem fit into Gottfredson’s theory?</a:t>
            </a:r>
            <a:br>
              <a:rPr lang="en-US" sz="1800" smtClean="0">
                <a:solidFill>
                  <a:srgbClr val="FF0066"/>
                </a:solidFill>
              </a:rPr>
            </a:br>
            <a:r>
              <a:rPr lang="en-US" sz="1800" smtClean="0"/>
              <a:t/>
            </a:r>
            <a:br>
              <a:rPr lang="en-US" sz="1800" smtClean="0"/>
            </a:br>
            <a:r>
              <a:rPr lang="en-US" sz="1800" smtClean="0"/>
              <a:t> </a:t>
            </a:r>
          </a:p>
        </p:txBody>
      </p:sp>
      <p:cxnSp>
        <p:nvCxnSpPr>
          <p:cNvPr id="40964" name="AutoShape 4"/>
          <p:cNvCxnSpPr>
            <a:cxnSpLocks noChangeShapeType="1"/>
          </p:cNvCxnSpPr>
          <p:nvPr/>
        </p:nvCxnSpPr>
        <p:spPr bwMode="auto">
          <a:xfrm>
            <a:off x="990600" y="2133600"/>
            <a:ext cx="7772400" cy="4038600"/>
          </a:xfrm>
          <a:prstGeom prst="bentConnector3">
            <a:avLst>
              <a:gd name="adj1" fmla="val 431"/>
            </a:avLst>
          </a:prstGeom>
          <a:noFill/>
          <a:ln w="50800">
            <a:solidFill>
              <a:srgbClr val="FFFF00"/>
            </a:solidFill>
            <a:miter lim="800000"/>
            <a:headEnd/>
            <a:tailEnd/>
          </a:ln>
        </p:spPr>
      </p:cxnSp>
      <p:sp>
        <p:nvSpPr>
          <p:cNvPr id="40965" name="Text Box 5"/>
          <p:cNvSpPr txBox="1">
            <a:spLocks noChangeArrowheads="1"/>
          </p:cNvSpPr>
          <p:nvPr/>
        </p:nvSpPr>
        <p:spPr bwMode="auto">
          <a:xfrm>
            <a:off x="4114800" y="6491288"/>
            <a:ext cx="1828800" cy="366712"/>
          </a:xfrm>
          <a:prstGeom prst="rect">
            <a:avLst/>
          </a:prstGeom>
          <a:noFill/>
          <a:ln w="9525">
            <a:noFill/>
            <a:miter lim="800000"/>
            <a:headEnd/>
            <a:tailEnd/>
          </a:ln>
        </p:spPr>
        <p:txBody>
          <a:bodyPr>
            <a:spAutoFit/>
          </a:bodyPr>
          <a:lstStyle/>
          <a:p>
            <a:pPr algn="ctr" eaLnBrk="1" hangingPunct="1">
              <a:spcBef>
                <a:spcPct val="50000"/>
              </a:spcBef>
            </a:pPr>
            <a:r>
              <a:rPr lang="en-US" i="1">
                <a:solidFill>
                  <a:srgbClr val="FFFF00"/>
                </a:solidFill>
              </a:rPr>
              <a:t>Sextype Rating</a:t>
            </a:r>
          </a:p>
        </p:txBody>
      </p:sp>
      <p:sp>
        <p:nvSpPr>
          <p:cNvPr id="40966" name="Text Box 6"/>
          <p:cNvSpPr txBox="1">
            <a:spLocks noChangeArrowheads="1"/>
          </p:cNvSpPr>
          <p:nvPr/>
        </p:nvSpPr>
        <p:spPr bwMode="auto">
          <a:xfrm>
            <a:off x="7772400" y="6248400"/>
            <a:ext cx="11430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Feminine</a:t>
            </a:r>
          </a:p>
        </p:txBody>
      </p:sp>
      <p:sp>
        <p:nvSpPr>
          <p:cNvPr id="40967" name="Text Box 7"/>
          <p:cNvSpPr txBox="1">
            <a:spLocks noChangeArrowheads="1"/>
          </p:cNvSpPr>
          <p:nvPr/>
        </p:nvSpPr>
        <p:spPr bwMode="auto">
          <a:xfrm rot="-5400000">
            <a:off x="450057" y="2140743"/>
            <a:ext cx="6858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High</a:t>
            </a:r>
          </a:p>
        </p:txBody>
      </p:sp>
      <p:sp>
        <p:nvSpPr>
          <p:cNvPr id="40968" name="Text Box 8"/>
          <p:cNvSpPr txBox="1">
            <a:spLocks noChangeArrowheads="1"/>
          </p:cNvSpPr>
          <p:nvPr/>
        </p:nvSpPr>
        <p:spPr bwMode="auto">
          <a:xfrm rot="-5400000">
            <a:off x="450057" y="5722143"/>
            <a:ext cx="6858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Low</a:t>
            </a:r>
          </a:p>
        </p:txBody>
      </p:sp>
      <p:sp>
        <p:nvSpPr>
          <p:cNvPr id="40969" name="Text Box 9"/>
          <p:cNvSpPr txBox="1">
            <a:spLocks noChangeArrowheads="1"/>
          </p:cNvSpPr>
          <p:nvPr/>
        </p:nvSpPr>
        <p:spPr bwMode="auto">
          <a:xfrm>
            <a:off x="914400" y="6248400"/>
            <a:ext cx="12192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chemeClr val="bg1"/>
                </a:solidFill>
              </a:rPr>
              <a:t>Masculine</a:t>
            </a:r>
          </a:p>
        </p:txBody>
      </p:sp>
      <p:sp>
        <p:nvSpPr>
          <p:cNvPr id="40970" name="Text Box 10"/>
          <p:cNvSpPr txBox="1">
            <a:spLocks noChangeArrowheads="1"/>
          </p:cNvSpPr>
          <p:nvPr/>
        </p:nvSpPr>
        <p:spPr bwMode="auto">
          <a:xfrm rot="-5400000">
            <a:off x="-121443" y="3702843"/>
            <a:ext cx="1066800" cy="366713"/>
          </a:xfrm>
          <a:prstGeom prst="rect">
            <a:avLst/>
          </a:prstGeom>
          <a:noFill/>
          <a:ln w="9525">
            <a:noFill/>
            <a:miter lim="800000"/>
            <a:headEnd/>
            <a:tailEnd/>
          </a:ln>
        </p:spPr>
        <p:txBody>
          <a:bodyPr>
            <a:spAutoFit/>
          </a:bodyPr>
          <a:lstStyle/>
          <a:p>
            <a:pPr algn="ctr" eaLnBrk="1" hangingPunct="1">
              <a:spcBef>
                <a:spcPct val="50000"/>
              </a:spcBef>
            </a:pPr>
            <a:r>
              <a:rPr lang="en-US" i="1">
                <a:solidFill>
                  <a:srgbClr val="FFFF00"/>
                </a:solidFill>
              </a:rPr>
              <a:t>Prestige</a:t>
            </a:r>
          </a:p>
        </p:txBody>
      </p:sp>
      <p:sp>
        <p:nvSpPr>
          <p:cNvPr id="40971" name="Text Box 11"/>
          <p:cNvSpPr txBox="1">
            <a:spLocks noChangeArrowheads="1"/>
          </p:cNvSpPr>
          <p:nvPr/>
        </p:nvSpPr>
        <p:spPr bwMode="auto">
          <a:xfrm>
            <a:off x="1447800" y="53340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Construction Worker</a:t>
            </a:r>
          </a:p>
        </p:txBody>
      </p:sp>
      <p:sp>
        <p:nvSpPr>
          <p:cNvPr id="40972" name="Text Box 12"/>
          <p:cNvSpPr txBox="1">
            <a:spLocks noChangeArrowheads="1"/>
          </p:cNvSpPr>
          <p:nvPr/>
        </p:nvSpPr>
        <p:spPr bwMode="auto">
          <a:xfrm>
            <a:off x="4648200" y="21336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Psychiatrist</a:t>
            </a:r>
          </a:p>
        </p:txBody>
      </p:sp>
      <p:sp>
        <p:nvSpPr>
          <p:cNvPr id="40973" name="Text Box 13"/>
          <p:cNvSpPr txBox="1">
            <a:spLocks noChangeArrowheads="1"/>
          </p:cNvSpPr>
          <p:nvPr/>
        </p:nvSpPr>
        <p:spPr bwMode="auto">
          <a:xfrm>
            <a:off x="7010400" y="45720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Receptionist</a:t>
            </a:r>
          </a:p>
        </p:txBody>
      </p:sp>
      <p:sp>
        <p:nvSpPr>
          <p:cNvPr id="40974" name="Text Box 14"/>
          <p:cNvSpPr txBox="1">
            <a:spLocks noChangeArrowheads="1"/>
          </p:cNvSpPr>
          <p:nvPr/>
        </p:nvSpPr>
        <p:spPr bwMode="auto">
          <a:xfrm>
            <a:off x="7924800" y="38100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Nurse</a:t>
            </a:r>
          </a:p>
        </p:txBody>
      </p:sp>
      <p:sp>
        <p:nvSpPr>
          <p:cNvPr id="40975" name="Text Box 15"/>
          <p:cNvSpPr txBox="1">
            <a:spLocks noChangeArrowheads="1"/>
          </p:cNvSpPr>
          <p:nvPr/>
        </p:nvSpPr>
        <p:spPr bwMode="auto">
          <a:xfrm>
            <a:off x="3581400" y="37338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Real Estate Agent</a:t>
            </a:r>
          </a:p>
        </p:txBody>
      </p:sp>
      <p:sp>
        <p:nvSpPr>
          <p:cNvPr id="40976" name="Text Box 16"/>
          <p:cNvSpPr txBox="1">
            <a:spLocks noChangeArrowheads="1"/>
          </p:cNvSpPr>
          <p:nvPr/>
        </p:nvSpPr>
        <p:spPr bwMode="auto">
          <a:xfrm>
            <a:off x="2819400" y="2209800"/>
            <a:ext cx="9906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Surgeon</a:t>
            </a:r>
          </a:p>
        </p:txBody>
      </p:sp>
      <p:sp>
        <p:nvSpPr>
          <p:cNvPr id="40977" name="Text Box 17"/>
          <p:cNvSpPr txBox="1">
            <a:spLocks noChangeArrowheads="1"/>
          </p:cNvSpPr>
          <p:nvPr/>
        </p:nvSpPr>
        <p:spPr bwMode="auto">
          <a:xfrm>
            <a:off x="6096000" y="31242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Elementary Teacher</a:t>
            </a:r>
          </a:p>
        </p:txBody>
      </p:sp>
      <p:sp>
        <p:nvSpPr>
          <p:cNvPr id="40978" name="Text Box 18"/>
          <p:cNvSpPr txBox="1">
            <a:spLocks noChangeArrowheads="1"/>
          </p:cNvSpPr>
          <p:nvPr/>
        </p:nvSpPr>
        <p:spPr bwMode="auto">
          <a:xfrm>
            <a:off x="1905000" y="26670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Federal Judge</a:t>
            </a:r>
          </a:p>
        </p:txBody>
      </p:sp>
      <p:sp>
        <p:nvSpPr>
          <p:cNvPr id="40979" name="Text Box 19"/>
          <p:cNvSpPr txBox="1">
            <a:spLocks noChangeArrowheads="1"/>
          </p:cNvSpPr>
          <p:nvPr/>
        </p:nvSpPr>
        <p:spPr bwMode="auto">
          <a:xfrm>
            <a:off x="3810000" y="3124200"/>
            <a:ext cx="1524000" cy="274638"/>
          </a:xfrm>
          <a:prstGeom prst="rect">
            <a:avLst/>
          </a:prstGeom>
          <a:noFill/>
          <a:ln w="9525">
            <a:noFill/>
            <a:miter lim="800000"/>
            <a:headEnd/>
            <a:tailEnd/>
          </a:ln>
        </p:spPr>
        <p:txBody>
          <a:bodyPr>
            <a:spAutoFit/>
          </a:bodyPr>
          <a:lstStyle/>
          <a:p>
            <a:pPr eaLnBrk="1" hangingPunct="1">
              <a:spcBef>
                <a:spcPct val="50000"/>
              </a:spcBef>
            </a:pPr>
            <a:r>
              <a:rPr lang="en-US" sz="1200">
                <a:solidFill>
                  <a:schemeClr val="bg1"/>
                </a:solidFill>
                <a:latin typeface="Times New Roman" pitchFamily="18" charset="0"/>
              </a:rPr>
              <a:t>High School Teacher</a:t>
            </a:r>
          </a:p>
        </p:txBody>
      </p:sp>
      <p:sp>
        <p:nvSpPr>
          <p:cNvPr id="101396" name="Line 20"/>
          <p:cNvSpPr>
            <a:spLocks noChangeShapeType="1"/>
          </p:cNvSpPr>
          <p:nvPr/>
        </p:nvSpPr>
        <p:spPr bwMode="auto">
          <a:xfrm>
            <a:off x="1066800" y="3048000"/>
            <a:ext cx="5867400" cy="0"/>
          </a:xfrm>
          <a:prstGeom prst="line">
            <a:avLst/>
          </a:prstGeom>
          <a:noFill/>
          <a:ln w="50800">
            <a:solidFill>
              <a:srgbClr val="00FF00"/>
            </a:solidFill>
            <a:round/>
            <a:headEnd/>
            <a:tailEnd/>
          </a:ln>
        </p:spPr>
        <p:txBody>
          <a:bodyPr/>
          <a:lstStyle/>
          <a:p>
            <a:endParaRPr lang="en-US"/>
          </a:p>
        </p:txBody>
      </p:sp>
      <p:sp>
        <p:nvSpPr>
          <p:cNvPr id="101397" name="Line 21"/>
          <p:cNvSpPr>
            <a:spLocks noChangeShapeType="1"/>
          </p:cNvSpPr>
          <p:nvPr/>
        </p:nvSpPr>
        <p:spPr bwMode="auto">
          <a:xfrm flipV="1">
            <a:off x="1066800" y="4648200"/>
            <a:ext cx="5943600" cy="762000"/>
          </a:xfrm>
          <a:prstGeom prst="line">
            <a:avLst/>
          </a:prstGeom>
          <a:noFill/>
          <a:ln w="50800">
            <a:solidFill>
              <a:srgbClr val="00FF00"/>
            </a:solidFill>
            <a:round/>
            <a:headEnd/>
            <a:tailEnd/>
          </a:ln>
        </p:spPr>
        <p:txBody>
          <a:bodyPr/>
          <a:lstStyle/>
          <a:p>
            <a:endParaRPr lang="en-US"/>
          </a:p>
        </p:txBody>
      </p:sp>
      <p:sp>
        <p:nvSpPr>
          <p:cNvPr id="101398" name="Line 22"/>
          <p:cNvSpPr>
            <a:spLocks noChangeShapeType="1"/>
          </p:cNvSpPr>
          <p:nvPr/>
        </p:nvSpPr>
        <p:spPr bwMode="auto">
          <a:xfrm flipV="1">
            <a:off x="5257800" y="2514600"/>
            <a:ext cx="990600" cy="3657600"/>
          </a:xfrm>
          <a:prstGeom prst="line">
            <a:avLst/>
          </a:prstGeom>
          <a:noFill/>
          <a:ln w="50800">
            <a:solidFill>
              <a:srgbClr val="00FF00"/>
            </a:solidFill>
            <a:round/>
            <a:headEnd/>
            <a:tailEnd/>
          </a:ln>
        </p:spPr>
        <p:txBody>
          <a:bodyPr/>
          <a:lstStyle/>
          <a:p>
            <a:endParaRPr lang="en-US"/>
          </a:p>
        </p:txBody>
      </p:sp>
      <p:sp>
        <p:nvSpPr>
          <p:cNvPr id="101399" name="Text Box 23"/>
          <p:cNvSpPr txBox="1">
            <a:spLocks noChangeArrowheads="1"/>
          </p:cNvSpPr>
          <p:nvPr/>
        </p:nvSpPr>
        <p:spPr bwMode="auto">
          <a:xfrm rot="-392198">
            <a:off x="1905000" y="4724400"/>
            <a:ext cx="22860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99FF66"/>
                </a:solidFill>
              </a:rPr>
              <a:t>Tolerable-Level Boundary</a:t>
            </a:r>
          </a:p>
        </p:txBody>
      </p:sp>
      <p:sp>
        <p:nvSpPr>
          <p:cNvPr id="101400" name="Text Box 24"/>
          <p:cNvSpPr txBox="1">
            <a:spLocks noChangeArrowheads="1"/>
          </p:cNvSpPr>
          <p:nvPr/>
        </p:nvSpPr>
        <p:spPr bwMode="auto">
          <a:xfrm>
            <a:off x="1295400" y="3124200"/>
            <a:ext cx="22860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99FF66"/>
                </a:solidFill>
              </a:rPr>
              <a:t>Tolerable-Effort Boundary</a:t>
            </a:r>
          </a:p>
        </p:txBody>
      </p:sp>
      <p:sp>
        <p:nvSpPr>
          <p:cNvPr id="101401" name="Text Box 25"/>
          <p:cNvSpPr txBox="1">
            <a:spLocks noChangeArrowheads="1"/>
          </p:cNvSpPr>
          <p:nvPr/>
        </p:nvSpPr>
        <p:spPr bwMode="auto">
          <a:xfrm rot="-4503508">
            <a:off x="4800600" y="4267200"/>
            <a:ext cx="2438400" cy="304800"/>
          </a:xfrm>
          <a:prstGeom prst="rect">
            <a:avLst/>
          </a:prstGeom>
          <a:noFill/>
          <a:ln w="9525">
            <a:noFill/>
            <a:miter lim="800000"/>
            <a:headEnd/>
            <a:tailEnd/>
          </a:ln>
        </p:spPr>
        <p:txBody>
          <a:bodyPr>
            <a:spAutoFit/>
          </a:bodyPr>
          <a:lstStyle/>
          <a:p>
            <a:pPr eaLnBrk="1" hangingPunct="1">
              <a:spcBef>
                <a:spcPct val="50000"/>
              </a:spcBef>
            </a:pPr>
            <a:r>
              <a:rPr lang="en-US" sz="1400">
                <a:solidFill>
                  <a:srgbClr val="99FF66"/>
                </a:solidFill>
              </a:rPr>
              <a:t>Tolerable-Sextype Boundary</a:t>
            </a:r>
          </a:p>
        </p:txBody>
      </p:sp>
      <p:sp>
        <p:nvSpPr>
          <p:cNvPr id="101402" name="Text Box 26"/>
          <p:cNvSpPr txBox="1">
            <a:spLocks noChangeArrowheads="1"/>
          </p:cNvSpPr>
          <p:nvPr/>
        </p:nvSpPr>
        <p:spPr bwMode="auto">
          <a:xfrm>
            <a:off x="1295400" y="3733800"/>
            <a:ext cx="2286000" cy="641350"/>
          </a:xfrm>
          <a:prstGeom prst="rect">
            <a:avLst/>
          </a:prstGeom>
          <a:noFill/>
          <a:ln w="9525">
            <a:noFill/>
            <a:miter lim="800000"/>
            <a:headEnd/>
            <a:tailEnd/>
          </a:ln>
        </p:spPr>
        <p:txBody>
          <a:bodyPr>
            <a:spAutoFit/>
          </a:bodyPr>
          <a:lstStyle/>
          <a:p>
            <a:pPr algn="ctr" eaLnBrk="1" hangingPunct="1">
              <a:spcBef>
                <a:spcPct val="50000"/>
              </a:spcBef>
            </a:pPr>
            <a:r>
              <a:rPr lang="en-US">
                <a:solidFill>
                  <a:srgbClr val="FF9933"/>
                </a:solidFill>
              </a:rPr>
              <a:t>Zone of Acceptable Alternatives</a:t>
            </a:r>
          </a:p>
        </p:txBody>
      </p:sp>
      <p:pic>
        <p:nvPicPr>
          <p:cNvPr id="101403" name="Picture 27" descr="MPj04117080000[1]"/>
          <p:cNvPicPr>
            <a:picLocks noChangeAspect="1" noChangeArrowheads="1"/>
          </p:cNvPicPr>
          <p:nvPr/>
        </p:nvPicPr>
        <p:blipFill>
          <a:blip r:embed="rId2" cstate="print"/>
          <a:srcRect/>
          <a:stretch>
            <a:fillRect/>
          </a:stretch>
        </p:blipFill>
        <p:spPr bwMode="auto">
          <a:xfrm>
            <a:off x="7097713" y="0"/>
            <a:ext cx="2046287" cy="29718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wedge">
                                      <p:cBhvr>
                                        <p:cTn id="7" dur="2000"/>
                                        <p:tgtEl>
                                          <p:spTgt spid="101378"/>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01397"/>
                                        </p:tgtEl>
                                        <p:attrNameLst>
                                          <p:attrName>style.visibility</p:attrName>
                                        </p:attrNameLst>
                                      </p:cBhvr>
                                      <p:to>
                                        <p:strVal val="visible"/>
                                      </p:to>
                                    </p:set>
                                    <p:anim calcmode="lin" valueType="num">
                                      <p:cBhvr additive="base">
                                        <p:cTn id="10" dur="500" fill="hold"/>
                                        <p:tgtEl>
                                          <p:spTgt spid="101397"/>
                                        </p:tgtEl>
                                        <p:attrNameLst>
                                          <p:attrName>ppt_x</p:attrName>
                                        </p:attrNameLst>
                                      </p:cBhvr>
                                      <p:tavLst>
                                        <p:tav tm="0">
                                          <p:val>
                                            <p:strVal val="0-#ppt_w/2"/>
                                          </p:val>
                                        </p:tav>
                                        <p:tav tm="100000">
                                          <p:val>
                                            <p:strVal val="#ppt_x"/>
                                          </p:val>
                                        </p:tav>
                                      </p:tavLst>
                                    </p:anim>
                                    <p:anim calcmode="lin" valueType="num">
                                      <p:cBhvr additive="base">
                                        <p:cTn id="11" dur="500" fill="hold"/>
                                        <p:tgtEl>
                                          <p:spTgt spid="101397"/>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1399"/>
                                        </p:tgtEl>
                                        <p:attrNameLst>
                                          <p:attrName>style.visibility</p:attrName>
                                        </p:attrNameLst>
                                      </p:cBhvr>
                                      <p:to>
                                        <p:strVal val="visible"/>
                                      </p:to>
                                    </p:set>
                                    <p:anim calcmode="lin" valueType="num">
                                      <p:cBhvr additive="base">
                                        <p:cTn id="14" dur="500" fill="hold"/>
                                        <p:tgtEl>
                                          <p:spTgt spid="101399"/>
                                        </p:tgtEl>
                                        <p:attrNameLst>
                                          <p:attrName>ppt_x</p:attrName>
                                        </p:attrNameLst>
                                      </p:cBhvr>
                                      <p:tavLst>
                                        <p:tav tm="0">
                                          <p:val>
                                            <p:strVal val="0-#ppt_w/2"/>
                                          </p:val>
                                        </p:tav>
                                        <p:tav tm="100000">
                                          <p:val>
                                            <p:strVal val="#ppt_x"/>
                                          </p:val>
                                        </p:tav>
                                      </p:tavLst>
                                    </p:anim>
                                    <p:anim calcmode="lin" valueType="num">
                                      <p:cBhvr additive="base">
                                        <p:cTn id="15" dur="500" fill="hold"/>
                                        <p:tgtEl>
                                          <p:spTgt spid="10139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01396"/>
                                        </p:tgtEl>
                                        <p:attrNameLst>
                                          <p:attrName>style.visibility</p:attrName>
                                        </p:attrNameLst>
                                      </p:cBhvr>
                                      <p:to>
                                        <p:strVal val="visible"/>
                                      </p:to>
                                    </p:set>
                                    <p:anim calcmode="lin" valueType="num">
                                      <p:cBhvr additive="base">
                                        <p:cTn id="18" dur="500" fill="hold"/>
                                        <p:tgtEl>
                                          <p:spTgt spid="101396"/>
                                        </p:tgtEl>
                                        <p:attrNameLst>
                                          <p:attrName>ppt_x</p:attrName>
                                        </p:attrNameLst>
                                      </p:cBhvr>
                                      <p:tavLst>
                                        <p:tav tm="0">
                                          <p:val>
                                            <p:strVal val="0-#ppt_w/2"/>
                                          </p:val>
                                        </p:tav>
                                        <p:tav tm="100000">
                                          <p:val>
                                            <p:strVal val="#ppt_x"/>
                                          </p:val>
                                        </p:tav>
                                      </p:tavLst>
                                    </p:anim>
                                    <p:anim calcmode="lin" valueType="num">
                                      <p:cBhvr additive="base">
                                        <p:cTn id="19" dur="500" fill="hold"/>
                                        <p:tgtEl>
                                          <p:spTgt spid="10139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01400"/>
                                        </p:tgtEl>
                                        <p:attrNameLst>
                                          <p:attrName>style.visibility</p:attrName>
                                        </p:attrNameLst>
                                      </p:cBhvr>
                                      <p:to>
                                        <p:strVal val="visible"/>
                                      </p:to>
                                    </p:set>
                                    <p:anim calcmode="lin" valueType="num">
                                      <p:cBhvr additive="base">
                                        <p:cTn id="22" dur="500" fill="hold"/>
                                        <p:tgtEl>
                                          <p:spTgt spid="101400"/>
                                        </p:tgtEl>
                                        <p:attrNameLst>
                                          <p:attrName>ppt_x</p:attrName>
                                        </p:attrNameLst>
                                      </p:cBhvr>
                                      <p:tavLst>
                                        <p:tav tm="0">
                                          <p:val>
                                            <p:strVal val="0-#ppt_w/2"/>
                                          </p:val>
                                        </p:tav>
                                        <p:tav tm="100000">
                                          <p:val>
                                            <p:strVal val="#ppt_x"/>
                                          </p:val>
                                        </p:tav>
                                      </p:tavLst>
                                    </p:anim>
                                    <p:anim calcmode="lin" valueType="num">
                                      <p:cBhvr additive="base">
                                        <p:cTn id="23" dur="500" fill="hold"/>
                                        <p:tgtEl>
                                          <p:spTgt spid="101400"/>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1398"/>
                                        </p:tgtEl>
                                        <p:attrNameLst>
                                          <p:attrName>style.visibility</p:attrName>
                                        </p:attrNameLst>
                                      </p:cBhvr>
                                      <p:to>
                                        <p:strVal val="visible"/>
                                      </p:to>
                                    </p:set>
                                    <p:anim calcmode="lin" valueType="num">
                                      <p:cBhvr additive="base">
                                        <p:cTn id="26" dur="500" fill="hold"/>
                                        <p:tgtEl>
                                          <p:spTgt spid="101398"/>
                                        </p:tgtEl>
                                        <p:attrNameLst>
                                          <p:attrName>ppt_x</p:attrName>
                                        </p:attrNameLst>
                                      </p:cBhvr>
                                      <p:tavLst>
                                        <p:tav tm="0">
                                          <p:val>
                                            <p:strVal val="#ppt_x"/>
                                          </p:val>
                                        </p:tav>
                                        <p:tav tm="100000">
                                          <p:val>
                                            <p:strVal val="#ppt_x"/>
                                          </p:val>
                                        </p:tav>
                                      </p:tavLst>
                                    </p:anim>
                                    <p:anim calcmode="lin" valueType="num">
                                      <p:cBhvr additive="base">
                                        <p:cTn id="27" dur="500" fill="hold"/>
                                        <p:tgtEl>
                                          <p:spTgt spid="10139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1401"/>
                                        </p:tgtEl>
                                        <p:attrNameLst>
                                          <p:attrName>style.visibility</p:attrName>
                                        </p:attrNameLst>
                                      </p:cBhvr>
                                      <p:to>
                                        <p:strVal val="visible"/>
                                      </p:to>
                                    </p:set>
                                    <p:anim calcmode="lin" valueType="num">
                                      <p:cBhvr additive="base">
                                        <p:cTn id="30" dur="500" fill="hold"/>
                                        <p:tgtEl>
                                          <p:spTgt spid="101401"/>
                                        </p:tgtEl>
                                        <p:attrNameLst>
                                          <p:attrName>ppt_x</p:attrName>
                                        </p:attrNameLst>
                                      </p:cBhvr>
                                      <p:tavLst>
                                        <p:tav tm="0">
                                          <p:val>
                                            <p:strVal val="#ppt_x"/>
                                          </p:val>
                                        </p:tav>
                                        <p:tav tm="100000">
                                          <p:val>
                                            <p:strVal val="#ppt_x"/>
                                          </p:val>
                                        </p:tav>
                                      </p:tavLst>
                                    </p:anim>
                                    <p:anim calcmode="lin" valueType="num">
                                      <p:cBhvr additive="base">
                                        <p:cTn id="31" dur="500" fill="hold"/>
                                        <p:tgtEl>
                                          <p:spTgt spid="101401"/>
                                        </p:tgtEl>
                                        <p:attrNameLst>
                                          <p:attrName>ppt_y</p:attrName>
                                        </p:attrNameLst>
                                      </p:cBhvr>
                                      <p:tavLst>
                                        <p:tav tm="0">
                                          <p:val>
                                            <p:strVal val="1+#ppt_h/2"/>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01402"/>
                                        </p:tgtEl>
                                        <p:attrNameLst>
                                          <p:attrName>style.visibility</p:attrName>
                                        </p:attrNameLst>
                                      </p:cBhvr>
                                      <p:to>
                                        <p:strVal val="visible"/>
                                      </p:to>
                                    </p:set>
                                    <p:animEffect transition="in" filter="fade">
                                      <p:cBhvr>
                                        <p:cTn id="34" dur="1000"/>
                                        <p:tgtEl>
                                          <p:spTgt spid="101402"/>
                                        </p:tgtEl>
                                      </p:cBhvr>
                                    </p:animEffect>
                                    <p:anim calcmode="lin" valueType="num">
                                      <p:cBhvr>
                                        <p:cTn id="35" dur="1000" fill="hold"/>
                                        <p:tgtEl>
                                          <p:spTgt spid="101402"/>
                                        </p:tgtEl>
                                        <p:attrNameLst>
                                          <p:attrName>ppt_x</p:attrName>
                                        </p:attrNameLst>
                                      </p:cBhvr>
                                      <p:tavLst>
                                        <p:tav tm="0">
                                          <p:val>
                                            <p:strVal val="#ppt_x"/>
                                          </p:val>
                                        </p:tav>
                                        <p:tav tm="100000">
                                          <p:val>
                                            <p:strVal val="#ppt_x"/>
                                          </p:val>
                                        </p:tav>
                                      </p:tavLst>
                                    </p:anim>
                                    <p:anim calcmode="lin" valueType="num">
                                      <p:cBhvr>
                                        <p:cTn id="36" dur="900" decel="100000" fill="hold"/>
                                        <p:tgtEl>
                                          <p:spTgt spid="10140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1402"/>
                                        </p:tgtEl>
                                        <p:attrNameLst>
                                          <p:attrName>ppt_y</p:attrName>
                                        </p:attrNameLst>
                                      </p:cBhvr>
                                      <p:tavLst>
                                        <p:tav tm="0">
                                          <p:val>
                                            <p:strVal val="#ppt_y-.03"/>
                                          </p:val>
                                        </p:tav>
                                        <p:tav tm="100000">
                                          <p:val>
                                            <p:strVal val="#ppt_y"/>
                                          </p:val>
                                        </p:tav>
                                      </p:tavLst>
                                    </p:anim>
                                  </p:childTnLst>
                                </p:cTn>
                              </p:par>
                              <p:par>
                                <p:cTn id="38" presetID="22" presetClass="entr" presetSubtype="1" fill="hold" nodeType="withEffect">
                                  <p:stCondLst>
                                    <p:cond delay="0"/>
                                  </p:stCondLst>
                                  <p:childTnLst>
                                    <p:set>
                                      <p:cBhvr>
                                        <p:cTn id="39" dur="1" fill="hold">
                                          <p:stCondLst>
                                            <p:cond delay="0"/>
                                          </p:stCondLst>
                                        </p:cTn>
                                        <p:tgtEl>
                                          <p:spTgt spid="101403"/>
                                        </p:tgtEl>
                                        <p:attrNameLst>
                                          <p:attrName>style.visibility</p:attrName>
                                        </p:attrNameLst>
                                      </p:cBhvr>
                                      <p:to>
                                        <p:strVal val="visible"/>
                                      </p:to>
                                    </p:set>
                                    <p:animEffect transition="in" filter="wipe(up)">
                                      <p:cBhvr>
                                        <p:cTn id="40" dur="1000"/>
                                        <p:tgtEl>
                                          <p:spTgt spid="101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p:bldP spid="101396" grpId="0" animBg="1"/>
      <p:bldP spid="101397" grpId="0" animBg="1"/>
      <p:bldP spid="101398" grpId="0" animBg="1"/>
      <p:bldP spid="101399" grpId="0"/>
      <p:bldP spid="101400" grpId="0"/>
      <p:bldP spid="101401" grpId="0"/>
      <p:bldP spid="10140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US" smtClean="0"/>
              <a:t>Exercise</a:t>
            </a:r>
          </a:p>
        </p:txBody>
      </p:sp>
      <p:sp>
        <p:nvSpPr>
          <p:cNvPr id="41987" name="Rectangle 3"/>
          <p:cNvSpPr>
            <a:spLocks noGrp="1" noChangeArrowheads="1"/>
          </p:cNvSpPr>
          <p:nvPr>
            <p:ph type="body" idx="1"/>
          </p:nvPr>
        </p:nvSpPr>
        <p:spPr/>
        <p:txBody>
          <a:bodyPr/>
          <a:lstStyle/>
          <a:p>
            <a:pPr eaLnBrk="1" hangingPunct="1">
              <a:buFont typeface="Wingdings" pitchFamily="2" charset="2"/>
              <a:buNone/>
            </a:pPr>
            <a:r>
              <a:rPr lang="en-US" i="1" smtClean="0"/>
              <a:t>Occupational Prestige Exercise</a:t>
            </a:r>
          </a:p>
        </p:txBody>
      </p:sp>
      <p:pic>
        <p:nvPicPr>
          <p:cNvPr id="41988" name="Picture 6" descr="MCj02996910000[1]"/>
          <p:cNvPicPr>
            <a:picLocks noChangeAspect="1" noChangeArrowheads="1"/>
          </p:cNvPicPr>
          <p:nvPr/>
        </p:nvPicPr>
        <p:blipFill>
          <a:blip r:embed="rId2"/>
          <a:srcRect/>
          <a:stretch>
            <a:fillRect/>
          </a:stretch>
        </p:blipFill>
        <p:spPr bwMode="auto">
          <a:xfrm>
            <a:off x="6858000" y="457200"/>
            <a:ext cx="1816100" cy="141287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mtClean="0"/>
              <a:t>Donald Super: </a:t>
            </a:r>
            <a:br>
              <a:rPr lang="en-US" smtClean="0"/>
            </a:br>
            <a:r>
              <a:rPr lang="en-US" smtClean="0"/>
              <a:t>Life-Span, Life-Space Theory</a:t>
            </a:r>
          </a:p>
        </p:txBody>
      </p:sp>
      <p:sp>
        <p:nvSpPr>
          <p:cNvPr id="3075" name="Rectangle 3"/>
          <p:cNvSpPr>
            <a:spLocks noGrp="1" noChangeArrowheads="1"/>
          </p:cNvSpPr>
          <p:nvPr>
            <p:ph type="body" idx="1"/>
          </p:nvPr>
        </p:nvSpPr>
        <p:spPr/>
        <p:txBody>
          <a:bodyPr/>
          <a:lstStyle/>
          <a:p>
            <a:pPr eaLnBrk="1" hangingPunct="1"/>
            <a:r>
              <a:rPr lang="en-US" smtClean="0"/>
              <a:t>Influences on his theory include:</a:t>
            </a:r>
          </a:p>
          <a:p>
            <a:pPr lvl="1" eaLnBrk="1" hangingPunct="1"/>
            <a:r>
              <a:rPr lang="en-US" smtClean="0"/>
              <a:t>Differential Psychology</a:t>
            </a:r>
          </a:p>
          <a:p>
            <a:pPr lvl="1" eaLnBrk="1" hangingPunct="1"/>
            <a:r>
              <a:rPr lang="en-US" smtClean="0"/>
              <a:t>Self-Concept Theory</a:t>
            </a:r>
          </a:p>
          <a:p>
            <a:pPr lvl="1" eaLnBrk="1" hangingPunct="1"/>
            <a:r>
              <a:rPr lang="en-US" smtClean="0"/>
              <a:t>Developmental Psychology</a:t>
            </a:r>
          </a:p>
          <a:p>
            <a:pPr eaLnBrk="1" hangingPunct="1"/>
            <a:r>
              <a:rPr lang="en-US" smtClean="0"/>
              <a:t>Built on 14 assumptions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07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075">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 calcmode="lin" valueType="num">
                                      <p:cBhvr>
                                        <p:cTn id="17"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07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075">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 calcmode="lin" valueType="num">
                                      <p:cBhvr>
                                        <p:cTn id="22"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07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 calcmode="lin" valueType="num">
                                      <p:cBhvr>
                                        <p:cTn id="29"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en-US" smtClean="0"/>
              <a:t>Tiedeman and O’Hara</a:t>
            </a:r>
          </a:p>
        </p:txBody>
      </p:sp>
      <p:sp>
        <p:nvSpPr>
          <p:cNvPr id="43011" name="Rectangle 3"/>
          <p:cNvSpPr>
            <a:spLocks noGrp="1" noChangeArrowheads="1"/>
          </p:cNvSpPr>
          <p:nvPr>
            <p:ph type="body" idx="1"/>
          </p:nvPr>
        </p:nvSpPr>
        <p:spPr>
          <a:xfrm>
            <a:off x="838200" y="2362200"/>
            <a:ext cx="7693025" cy="4038600"/>
          </a:xfrm>
        </p:spPr>
        <p:txBody>
          <a:bodyPr/>
          <a:lstStyle/>
          <a:p>
            <a:pPr eaLnBrk="1" hangingPunct="1"/>
            <a:r>
              <a:rPr lang="en-US" dirty="0" smtClean="0"/>
              <a:t>Influenced by work of </a:t>
            </a:r>
            <a:r>
              <a:rPr lang="en-US" dirty="0" err="1" smtClean="0"/>
              <a:t>Ginzberg</a:t>
            </a:r>
            <a:r>
              <a:rPr lang="en-US" dirty="0" smtClean="0"/>
              <a:t> and Super</a:t>
            </a:r>
          </a:p>
          <a:p>
            <a:pPr eaLnBrk="1" hangingPunct="1"/>
            <a:r>
              <a:rPr lang="en-US" dirty="0" smtClean="0"/>
              <a:t>Career development is a process of organizing an identification with work through interaction of individual’s personality with society.</a:t>
            </a:r>
          </a:p>
          <a:p>
            <a:pPr eaLnBrk="1" hangingPunct="1"/>
            <a:r>
              <a:rPr lang="en-US" dirty="0" smtClean="0"/>
              <a:t>Career development is a lifetime process</a:t>
            </a:r>
          </a:p>
          <a:p>
            <a:pPr eaLnBrk="1" hangingPunct="1"/>
            <a:r>
              <a:rPr lang="en-US" dirty="0" smtClean="0"/>
              <a:t>One’s vocational patterns must be fit into large life pattern, or else they dominate.</a:t>
            </a:r>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p:txBody>
          <a:bodyPr/>
          <a:lstStyle/>
          <a:p>
            <a:pPr eaLnBrk="1" hangingPunct="1"/>
            <a:r>
              <a:rPr lang="en-US" smtClean="0"/>
              <a:t>Tiedeman and O’Hara</a:t>
            </a:r>
          </a:p>
        </p:txBody>
      </p:sp>
      <p:sp>
        <p:nvSpPr>
          <p:cNvPr id="44035" name="Rectangle 3"/>
          <p:cNvSpPr>
            <a:spLocks noGrp="1" noChangeArrowheads="1"/>
          </p:cNvSpPr>
          <p:nvPr>
            <p:ph type="body" idx="1"/>
          </p:nvPr>
        </p:nvSpPr>
        <p:spPr>
          <a:xfrm>
            <a:off x="838200" y="2362200"/>
            <a:ext cx="7693025" cy="4038600"/>
          </a:xfrm>
        </p:spPr>
        <p:txBody>
          <a:bodyPr/>
          <a:lstStyle/>
          <a:p>
            <a:pPr eaLnBrk="1" hangingPunct="1"/>
            <a:r>
              <a:rPr lang="en-US" smtClean="0">
                <a:solidFill>
                  <a:srgbClr val="CC0000"/>
                </a:solidFill>
              </a:rPr>
              <a:t>Decision</a:t>
            </a:r>
            <a:r>
              <a:rPr lang="en-US" smtClean="0"/>
              <a:t> is the crucial factor in career development.</a:t>
            </a:r>
          </a:p>
          <a:p>
            <a:pPr lvl="1" eaLnBrk="1" hangingPunct="1"/>
            <a:r>
              <a:rPr lang="en-US" smtClean="0"/>
              <a:t>Decisions form and structure career development.</a:t>
            </a:r>
          </a:p>
          <a:p>
            <a:pPr eaLnBrk="1" hangingPunct="1"/>
            <a:r>
              <a:rPr lang="en-US" smtClean="0"/>
              <a:t>Each decision has two aspects:</a:t>
            </a:r>
          </a:p>
          <a:p>
            <a:pPr lvl="1" eaLnBrk="1" hangingPunct="1"/>
            <a:r>
              <a:rPr lang="en-US" smtClean="0"/>
              <a:t>Anticipation</a:t>
            </a:r>
          </a:p>
          <a:p>
            <a:pPr lvl="1" eaLnBrk="1" hangingPunct="1"/>
            <a:r>
              <a:rPr lang="en-US" smtClean="0"/>
              <a:t>Implementation and Adjustment</a:t>
            </a:r>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en-US" smtClean="0"/>
              <a:t>Tiedeman and O’Hara</a:t>
            </a:r>
          </a:p>
        </p:txBody>
      </p:sp>
      <p:sp>
        <p:nvSpPr>
          <p:cNvPr id="45059" name="Rectangle 3"/>
          <p:cNvSpPr>
            <a:spLocks noGrp="1" noChangeArrowheads="1"/>
          </p:cNvSpPr>
          <p:nvPr>
            <p:ph type="body" idx="1"/>
          </p:nvPr>
        </p:nvSpPr>
        <p:spPr/>
        <p:txBody>
          <a:bodyPr/>
          <a:lstStyle/>
          <a:p>
            <a:pPr eaLnBrk="1" hangingPunct="1"/>
            <a:r>
              <a:rPr lang="en-US" u="sng" smtClean="0"/>
              <a:t>Anticipation</a:t>
            </a:r>
            <a:r>
              <a:rPr lang="en-US" smtClean="0"/>
              <a:t> is subdivided into the following substages:</a:t>
            </a:r>
          </a:p>
          <a:p>
            <a:pPr lvl="1" eaLnBrk="1" hangingPunct="1"/>
            <a:r>
              <a:rPr lang="en-US" smtClean="0"/>
              <a:t>Exploration</a:t>
            </a:r>
          </a:p>
          <a:p>
            <a:pPr lvl="1" eaLnBrk="1" hangingPunct="1"/>
            <a:r>
              <a:rPr lang="en-US" smtClean="0"/>
              <a:t>Crystallization</a:t>
            </a:r>
          </a:p>
          <a:p>
            <a:pPr lvl="1" eaLnBrk="1" hangingPunct="1"/>
            <a:r>
              <a:rPr lang="en-US" smtClean="0"/>
              <a:t>Choice</a:t>
            </a:r>
          </a:p>
          <a:p>
            <a:pPr lvl="1" eaLnBrk="1" hangingPunct="1"/>
            <a:r>
              <a:rPr lang="en-US" smtClean="0"/>
              <a:t>Specification or clarification</a:t>
            </a:r>
          </a:p>
        </p:txBody>
      </p:sp>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US" smtClean="0"/>
              <a:t>Tiedeman and O’Hara</a:t>
            </a:r>
          </a:p>
        </p:txBody>
      </p:sp>
      <p:sp>
        <p:nvSpPr>
          <p:cNvPr id="46083" name="Rectangle 3"/>
          <p:cNvSpPr>
            <a:spLocks noGrp="1" noChangeArrowheads="1"/>
          </p:cNvSpPr>
          <p:nvPr>
            <p:ph type="body" idx="1"/>
          </p:nvPr>
        </p:nvSpPr>
        <p:spPr>
          <a:xfrm>
            <a:off x="838200" y="2362200"/>
            <a:ext cx="7693025" cy="4267200"/>
          </a:xfrm>
        </p:spPr>
        <p:txBody>
          <a:bodyPr/>
          <a:lstStyle/>
          <a:p>
            <a:pPr eaLnBrk="1" hangingPunct="1"/>
            <a:r>
              <a:rPr lang="en-US" u="sng" smtClean="0"/>
              <a:t>Implementation and Adjustment</a:t>
            </a:r>
            <a:r>
              <a:rPr lang="en-US" smtClean="0"/>
              <a:t> is subdivided into the following substages:</a:t>
            </a:r>
          </a:p>
          <a:p>
            <a:pPr lvl="1" eaLnBrk="1" hangingPunct="1"/>
            <a:r>
              <a:rPr lang="en-US" smtClean="0"/>
              <a:t>Induction</a:t>
            </a:r>
          </a:p>
          <a:p>
            <a:pPr lvl="1" eaLnBrk="1" hangingPunct="1"/>
            <a:r>
              <a:rPr lang="en-US" smtClean="0"/>
              <a:t>Transition</a:t>
            </a:r>
          </a:p>
          <a:p>
            <a:pPr lvl="1" eaLnBrk="1" hangingPunct="1"/>
            <a:r>
              <a:rPr lang="en-US" smtClean="0"/>
              <a:t>Maintenance</a:t>
            </a:r>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eaLnBrk="1" hangingPunct="1"/>
            <a:r>
              <a:rPr lang="en-US" smtClean="0"/>
              <a:t>Tiedeman and O’Hara</a:t>
            </a:r>
          </a:p>
        </p:txBody>
      </p:sp>
      <p:sp>
        <p:nvSpPr>
          <p:cNvPr id="47107" name="Rectangle 3"/>
          <p:cNvSpPr>
            <a:spLocks noGrp="1" noChangeArrowheads="1"/>
          </p:cNvSpPr>
          <p:nvPr>
            <p:ph type="body" idx="1"/>
          </p:nvPr>
        </p:nvSpPr>
        <p:spPr>
          <a:xfrm>
            <a:off x="838200" y="2362200"/>
            <a:ext cx="7693025" cy="4267200"/>
          </a:xfrm>
        </p:spPr>
        <p:txBody>
          <a:bodyPr/>
          <a:lstStyle/>
          <a:p>
            <a:pPr eaLnBrk="1" hangingPunct="1"/>
            <a:r>
              <a:rPr lang="en-US" smtClean="0"/>
              <a:t>The process is reversible; it cycles as one is faced with complex decisions.</a:t>
            </a:r>
          </a:p>
          <a:p>
            <a:pPr eaLnBrk="1" hangingPunct="1"/>
            <a:r>
              <a:rPr lang="en-US" smtClean="0"/>
              <a:t>Person may be at varying stages with a variety of decisions at a given time.</a:t>
            </a:r>
          </a:p>
          <a:p>
            <a:pPr eaLnBrk="1" hangingPunct="1"/>
            <a:endParaRPr lang="en-US"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dirty="0" smtClean="0"/>
              <a:t>Assumptions of Super’s Theory</a:t>
            </a:r>
            <a:r>
              <a:rPr lang="en-US" sz="1600" dirty="0" smtClean="0"/>
              <a:t> (1990)</a:t>
            </a:r>
            <a:endParaRPr lang="en-US" dirty="0" smtClean="0"/>
          </a:p>
        </p:txBody>
      </p:sp>
      <p:sp>
        <p:nvSpPr>
          <p:cNvPr id="4099" name="Rectangle 3"/>
          <p:cNvSpPr>
            <a:spLocks noGrp="1" noChangeArrowheads="1"/>
          </p:cNvSpPr>
          <p:nvPr>
            <p:ph type="body" idx="1"/>
          </p:nvPr>
        </p:nvSpPr>
        <p:spPr/>
        <p:txBody>
          <a:bodyPr/>
          <a:lstStyle/>
          <a:p>
            <a:pPr eaLnBrk="1" hangingPunct="1"/>
            <a:r>
              <a:rPr lang="en-US" dirty="0" smtClean="0"/>
              <a:t>People differ in their abilities, personalities, needs, values, interests, traits, and self-concepts.</a:t>
            </a:r>
          </a:p>
          <a:p>
            <a:pPr eaLnBrk="1" hangingPunct="1"/>
            <a:r>
              <a:rPr lang="en-US" dirty="0" smtClean="0"/>
              <a:t>People are qualified, by virtue of these characteristics, for a number of occupations.</a:t>
            </a:r>
          </a:p>
          <a:p>
            <a:pPr eaLnBrk="1" hangingPunct="1"/>
            <a:r>
              <a:rPr lang="en-US" dirty="0" smtClean="0"/>
              <a:t>Each occupation requires a characteristic pattern of abilities and personality traits.</a:t>
            </a:r>
          </a:p>
        </p:txBody>
      </p:sp>
      <p:grpSp>
        <p:nvGrpSpPr>
          <p:cNvPr id="2" name="Group 10"/>
          <p:cNvGrpSpPr>
            <a:grpSpLocks/>
          </p:cNvGrpSpPr>
          <p:nvPr/>
        </p:nvGrpSpPr>
        <p:grpSpPr bwMode="auto">
          <a:xfrm>
            <a:off x="-228600" y="-304800"/>
            <a:ext cx="2971800" cy="3033713"/>
            <a:chOff x="0" y="0"/>
            <a:chExt cx="1872" cy="1911"/>
          </a:xfrm>
        </p:grpSpPr>
        <p:pic>
          <p:nvPicPr>
            <p:cNvPr id="9221" name="Picture 5" descr="MCj01965320000[1]"/>
            <p:cNvPicPr>
              <a:picLocks noChangeAspect="1" noChangeArrowheads="1"/>
            </p:cNvPicPr>
            <p:nvPr/>
          </p:nvPicPr>
          <p:blipFill>
            <a:blip r:embed="rId2"/>
            <a:srcRect/>
            <a:stretch>
              <a:fillRect/>
            </a:stretch>
          </p:blipFill>
          <p:spPr bwMode="auto">
            <a:xfrm>
              <a:off x="0" y="960"/>
              <a:ext cx="950" cy="951"/>
            </a:xfrm>
            <a:prstGeom prst="rect">
              <a:avLst/>
            </a:prstGeom>
            <a:noFill/>
            <a:ln w="9525">
              <a:noFill/>
              <a:miter lim="800000"/>
              <a:headEnd/>
              <a:tailEnd/>
            </a:ln>
          </p:spPr>
        </p:pic>
        <p:sp>
          <p:nvSpPr>
            <p:cNvPr id="9222" name="AutoShape 8"/>
            <p:cNvSpPr>
              <a:spLocks noChangeArrowheads="1"/>
            </p:cNvSpPr>
            <p:nvPr/>
          </p:nvSpPr>
          <p:spPr bwMode="auto">
            <a:xfrm>
              <a:off x="336" y="0"/>
              <a:ext cx="1536" cy="912"/>
            </a:xfrm>
            <a:prstGeom prst="cloudCallout">
              <a:avLst>
                <a:gd name="adj1" fmla="val -43750"/>
                <a:gd name="adj2" fmla="val 70000"/>
              </a:avLst>
            </a:prstGeom>
            <a:solidFill>
              <a:schemeClr val="accent1"/>
            </a:solidFill>
            <a:ln w="9525">
              <a:solidFill>
                <a:schemeClr val="tx1"/>
              </a:solidFill>
              <a:round/>
              <a:headEnd/>
              <a:tailEnd/>
            </a:ln>
          </p:spPr>
          <p:txBody>
            <a:bodyPr/>
            <a:lstStyle/>
            <a:p>
              <a:pPr algn="ctr"/>
              <a:r>
                <a:rPr lang="en-US" sz="1600"/>
                <a:t>Hmm? Sounds a little</a:t>
              </a:r>
            </a:p>
            <a:p>
              <a:pPr algn="ctr"/>
              <a:r>
                <a:rPr lang="en-US" sz="1600"/>
                <a:t>like Holland, so far.</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6" fill="hold" nodeType="afterEffect">
                                  <p:stCondLst>
                                    <p:cond delay="50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1+#ppt_w/2"/>
                                          </p:val>
                                        </p:tav>
                                        <p:tav tm="100000">
                                          <p:val>
                                            <p:strVal val="#ppt_x"/>
                                          </p:val>
                                        </p:tav>
                                      </p:tavLst>
                                    </p:anim>
                                    <p:anim calcmode="lin" valueType="num">
                                      <p:cBhvr additive="base">
                                        <p:cTn id="25"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mtClean="0"/>
              <a:t>Assumptions of Super’s Theory</a:t>
            </a:r>
          </a:p>
        </p:txBody>
      </p:sp>
      <p:sp>
        <p:nvSpPr>
          <p:cNvPr id="5123" name="Rectangle 3"/>
          <p:cNvSpPr>
            <a:spLocks noGrp="1" noChangeArrowheads="1"/>
          </p:cNvSpPr>
          <p:nvPr>
            <p:ph type="body" idx="1"/>
          </p:nvPr>
        </p:nvSpPr>
        <p:spPr/>
        <p:txBody>
          <a:bodyPr/>
          <a:lstStyle/>
          <a:p>
            <a:pPr eaLnBrk="1" hangingPunct="1"/>
            <a:r>
              <a:rPr lang="en-US" sz="2400" dirty="0" smtClean="0"/>
              <a:t>Vocational preferences and competencies, the situations in which people live and work, and hence, their </a:t>
            </a:r>
            <a:r>
              <a:rPr lang="en-US" sz="2400" dirty="0" smtClean="0">
                <a:solidFill>
                  <a:srgbClr val="CC0000"/>
                </a:solidFill>
              </a:rPr>
              <a:t>self-concepts</a:t>
            </a:r>
            <a:r>
              <a:rPr lang="en-US" sz="2400" dirty="0" smtClean="0"/>
              <a:t> change with time and experience.</a:t>
            </a:r>
          </a:p>
          <a:p>
            <a:pPr eaLnBrk="1" hangingPunct="1"/>
            <a:r>
              <a:rPr lang="en-US" sz="2400" dirty="0" smtClean="0"/>
              <a:t>The nature of the career pattern…is determined by the individual’s parental socioeconomic level, mental ability, education, skills, personality characteristics,</a:t>
            </a:r>
          </a:p>
          <a:p>
            <a:pPr eaLnBrk="1" hangingPunct="1">
              <a:buFont typeface="Wingdings" pitchFamily="2" charset="2"/>
              <a:buNone/>
            </a:pPr>
            <a:r>
              <a:rPr lang="en-US" sz="2400" dirty="0" smtClean="0">
                <a:solidFill>
                  <a:srgbClr val="CC0000"/>
                </a:solidFill>
              </a:rPr>
              <a:t>    career maturity</a:t>
            </a:r>
            <a:r>
              <a:rPr lang="en-US" sz="2400" dirty="0" smtClean="0"/>
              <a:t>, and by the opportunities to which he or she is exposed.</a:t>
            </a:r>
          </a:p>
        </p:txBody>
      </p:sp>
      <p:grpSp>
        <p:nvGrpSpPr>
          <p:cNvPr id="2" name="Group 6"/>
          <p:cNvGrpSpPr>
            <a:grpSpLocks/>
          </p:cNvGrpSpPr>
          <p:nvPr/>
        </p:nvGrpSpPr>
        <p:grpSpPr bwMode="auto">
          <a:xfrm>
            <a:off x="6324600" y="4724400"/>
            <a:ext cx="2208213" cy="1571625"/>
            <a:chOff x="3984" y="3216"/>
            <a:chExt cx="1391" cy="990"/>
          </a:xfrm>
        </p:grpSpPr>
        <p:pic>
          <p:nvPicPr>
            <p:cNvPr id="10245" name="Picture 4" descr="MCj03118040000[1]"/>
            <p:cNvPicPr>
              <a:picLocks noChangeAspect="1" noChangeArrowheads="1"/>
            </p:cNvPicPr>
            <p:nvPr/>
          </p:nvPicPr>
          <p:blipFill>
            <a:blip r:embed="rId2"/>
            <a:srcRect/>
            <a:stretch>
              <a:fillRect/>
            </a:stretch>
          </p:blipFill>
          <p:spPr bwMode="auto">
            <a:xfrm>
              <a:off x="3984" y="3216"/>
              <a:ext cx="1391" cy="990"/>
            </a:xfrm>
            <a:prstGeom prst="rect">
              <a:avLst/>
            </a:prstGeom>
            <a:noFill/>
            <a:ln w="9525">
              <a:noFill/>
              <a:miter lim="800000"/>
              <a:headEnd/>
              <a:tailEnd/>
            </a:ln>
          </p:spPr>
        </p:pic>
        <p:sp>
          <p:nvSpPr>
            <p:cNvPr id="10246" name="Text Box 5"/>
            <p:cNvSpPr txBox="1">
              <a:spLocks noChangeArrowheads="1"/>
            </p:cNvSpPr>
            <p:nvPr/>
          </p:nvSpPr>
          <p:spPr bwMode="auto">
            <a:xfrm>
              <a:off x="4464" y="3216"/>
              <a:ext cx="476" cy="231"/>
            </a:xfrm>
            <a:prstGeom prst="rect">
              <a:avLst/>
            </a:prstGeom>
            <a:noFill/>
            <a:ln w="9525">
              <a:noFill/>
              <a:miter lim="800000"/>
              <a:headEnd/>
              <a:tailEnd/>
            </a:ln>
          </p:spPr>
          <p:txBody>
            <a:bodyPr wrap="none">
              <a:spAutoFit/>
            </a:bodyPr>
            <a:lstStyle/>
            <a:p>
              <a:r>
                <a:rPr lang="en-US" b="1">
                  <a:solidFill>
                    <a:schemeClr val="bg1"/>
                  </a:solidFill>
                </a:rPr>
                <a:t>Roe?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 calcmode="lin" valueType="num">
                                      <p:cBhvr additive="base">
                                        <p:cTn id="1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7"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900" decel="100000" fill="hold"/>
                                        <p:tgtEl>
                                          <p:spTgt spid="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mph" presetSubtype="0" nodeType="clickEffect">
                                  <p:stCondLst>
                                    <p:cond delay="0"/>
                                  </p:stCondLst>
                                  <p:childTnLst>
                                    <p:set>
                                      <p:cBhvr rctx="PPT">
                                        <p:cTn id="29" dur="indefinite"/>
                                        <p:tgtEl>
                                          <p:spTgt spid="2"/>
                                        </p:tgtEl>
                                        <p:attrNameLst>
                                          <p:attrName>style.opacity</p:attrName>
                                        </p:attrNameLst>
                                      </p:cBhvr>
                                      <p:to>
                                        <p:strVal val="0.5"/>
                                      </p:to>
                                    </p:set>
                                    <p:animEffect filter="image" prLst="opacity: 0.5">
                                      <p:cBhvr rctx="IE">
                                        <p:cTn id="30" dur="indefinite"/>
                                        <p:tgtEl>
                                          <p:spTgt spid="2"/>
                                        </p:tgtEl>
                                      </p:cBhvr>
                                    </p:animEffect>
                                  </p:childTnLst>
                                </p:cTn>
                              </p:par>
                            </p:childTnLst>
                          </p:cTn>
                        </p:par>
                        <p:par>
                          <p:cTn id="31" fill="hold">
                            <p:stCondLst>
                              <p:cond delay="0"/>
                            </p:stCondLst>
                            <p:childTnLst>
                              <p:par>
                                <p:cTn id="32" presetID="2" presetClass="entr" presetSubtype="4" fill="hold" nodeType="afterEffect">
                                  <p:stCondLst>
                                    <p:cond delay="0"/>
                                  </p:stCondLst>
                                  <p:childTnLst>
                                    <p:set>
                                      <p:cBhvr>
                                        <p:cTn id="33" dur="1" fill="hold">
                                          <p:stCondLst>
                                            <p:cond delay="0"/>
                                          </p:stCondLst>
                                        </p:cTn>
                                        <p:tgtEl>
                                          <p:spTgt spid="5123">
                                            <p:txEl>
                                              <p:pRg st="2" end="2"/>
                                            </p:txEl>
                                          </p:spTgt>
                                        </p:tgtEl>
                                        <p:attrNameLst>
                                          <p:attrName>style.visibility</p:attrName>
                                        </p:attrNameLst>
                                      </p:cBhvr>
                                      <p:to>
                                        <p:strVal val="visible"/>
                                      </p:to>
                                    </p:set>
                                    <p:anim calcmode="lin" valueType="num">
                                      <p:cBhvr additive="base">
                                        <p:cTn id="3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t>Assumptions of Super’s Theory</a:t>
            </a:r>
          </a:p>
        </p:txBody>
      </p:sp>
      <p:sp>
        <p:nvSpPr>
          <p:cNvPr id="6147" name="Rectangle 3"/>
          <p:cNvSpPr>
            <a:spLocks noGrp="1" noChangeArrowheads="1"/>
          </p:cNvSpPr>
          <p:nvPr>
            <p:ph type="body" idx="1"/>
          </p:nvPr>
        </p:nvSpPr>
        <p:spPr/>
        <p:txBody>
          <a:bodyPr/>
          <a:lstStyle/>
          <a:p>
            <a:pPr eaLnBrk="1" hangingPunct="1"/>
            <a:r>
              <a:rPr lang="en-US" smtClean="0"/>
              <a:t>Success in coping at any given life-career stage depends on the readiness of the individual to cope with the demands of that stage.</a:t>
            </a:r>
            <a:endParaRPr lang="en-US" b="1" i="1" smtClean="0"/>
          </a:p>
          <a:p>
            <a:pPr eaLnBrk="1" hangingPunct="1"/>
            <a:r>
              <a:rPr lang="en-US" b="1" i="1" smtClean="0"/>
              <a:t>Career maturity</a:t>
            </a:r>
            <a:r>
              <a:rPr lang="en-US" smtClean="0"/>
              <a:t> is a constellation of physical, psychological, and social characteristics.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1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1138</TotalTime>
  <Words>2740</Words>
  <Application>Microsoft PowerPoint</Application>
  <PresentationFormat>On-screen Show (4:3)</PresentationFormat>
  <Paragraphs>457</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Capsules</vt:lpstr>
      <vt:lpstr>Theories of Career Development</vt:lpstr>
      <vt:lpstr>Developmental Theories</vt:lpstr>
      <vt:lpstr>Eli Ginzberg</vt:lpstr>
      <vt:lpstr>Eli Ginzberg</vt:lpstr>
      <vt:lpstr>Eli Ginzberg</vt:lpstr>
      <vt:lpstr>Donald Super:  Life-Span, Life-Space Theory</vt:lpstr>
      <vt:lpstr>Assumptions of Super’s Theory (1990)</vt:lpstr>
      <vt:lpstr>Assumptions of Super’s Theory</vt:lpstr>
      <vt:lpstr>Assumptions of Super’s Theory</vt:lpstr>
      <vt:lpstr>Career Maturity</vt:lpstr>
      <vt:lpstr>Career Maturity</vt:lpstr>
      <vt:lpstr>Assumptions of Super’s Theory</vt:lpstr>
      <vt:lpstr>Self-Concept</vt:lpstr>
      <vt:lpstr>Self-Concept</vt:lpstr>
      <vt:lpstr>Self-Concept</vt:lpstr>
      <vt:lpstr>Assumptions of Super’s Theory</vt:lpstr>
      <vt:lpstr>Putting it together…</vt:lpstr>
      <vt:lpstr>Super’s Archway</vt:lpstr>
      <vt:lpstr>Life Span</vt:lpstr>
      <vt:lpstr>Life Span</vt:lpstr>
      <vt:lpstr>Life Span</vt:lpstr>
      <vt:lpstr>Life Space</vt:lpstr>
      <vt:lpstr>Life Roles</vt:lpstr>
      <vt:lpstr>Life Roles</vt:lpstr>
      <vt:lpstr>Life Space</vt:lpstr>
      <vt:lpstr>Life Span, Life Space</vt:lpstr>
      <vt:lpstr>Life Span, Life Space</vt:lpstr>
      <vt:lpstr>Life-Career Rainbow</vt:lpstr>
      <vt:lpstr>Life-Career Rainbow</vt:lpstr>
      <vt:lpstr>Slide 30</vt:lpstr>
      <vt:lpstr>Life Stage Matrix - Cycling &amp; Recycling</vt:lpstr>
      <vt:lpstr>Exercise: Life Span Matrix Super moved from stages to cycles because cycling and recycling better described life. How has your life cycled and recycled?  Project into the future, beyond your current age.</vt:lpstr>
      <vt:lpstr>Career Development and Assessment (C-DAC Model)</vt:lpstr>
      <vt:lpstr>Super’s Thematic Extrapolation Method</vt:lpstr>
      <vt:lpstr>Steps in the Thematic Extrapolation Method</vt:lpstr>
      <vt:lpstr>Steps in Super’s Cyclical Model of Career Counseling</vt:lpstr>
      <vt:lpstr>Some interventions from Super’s Model</vt:lpstr>
      <vt:lpstr>Some interventions from Super’s Model</vt:lpstr>
      <vt:lpstr>Some interventions from Super’s Model</vt:lpstr>
      <vt:lpstr>Some interventions from Super’s Model</vt:lpstr>
      <vt:lpstr>Super’s Theory</vt:lpstr>
      <vt:lpstr>Donald Super -  Not just a developmental theory</vt:lpstr>
      <vt:lpstr>Donald Super</vt:lpstr>
      <vt:lpstr>Slide 44</vt:lpstr>
      <vt:lpstr>Linda Gottfredson</vt:lpstr>
      <vt:lpstr>Linda Gottfredson</vt:lpstr>
      <vt:lpstr> Linda Gottfredson</vt:lpstr>
      <vt:lpstr> Linda Gottfredson</vt:lpstr>
      <vt:lpstr> Linda Gottfredson</vt:lpstr>
      <vt:lpstr> Linda Gottfredson</vt:lpstr>
      <vt:lpstr> Linda Gottfredson</vt:lpstr>
      <vt:lpstr>Linda Gottfredson</vt:lpstr>
      <vt:lpstr> Linda Gottfredson</vt:lpstr>
      <vt:lpstr>Applying Gottfredson’s Theory to Practice</vt:lpstr>
      <vt:lpstr>Gottfredson’s Criteria for Determining a Counselee’s Restriction of Options</vt:lpstr>
      <vt:lpstr>Counseling Strategies</vt:lpstr>
      <vt:lpstr>Linda Gottfredson</vt:lpstr>
      <vt:lpstr>How does Tai-Linn’s problem fit into Gottfredson’s theory?   </vt:lpstr>
      <vt:lpstr>Exercise</vt:lpstr>
      <vt:lpstr>Tiedeman and O’Hara</vt:lpstr>
      <vt:lpstr>Tiedeman and O’Hara</vt:lpstr>
      <vt:lpstr>Tiedeman and O’Hara</vt:lpstr>
      <vt:lpstr>Tiedeman and O’Hara</vt:lpstr>
      <vt:lpstr>Tiedeman and O’Hara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Career Development: Developmental</dc:title>
  <dc:creator>Dr. William P. Feigley</dc:creator>
  <cp:lastModifiedBy>Administrator</cp:lastModifiedBy>
  <cp:revision>107</cp:revision>
  <cp:lastPrinted>2002-04-03T00:42:17Z</cp:lastPrinted>
  <dcterms:created xsi:type="dcterms:W3CDTF">2002-04-02T12:18:49Z</dcterms:created>
  <dcterms:modified xsi:type="dcterms:W3CDTF">2008-10-03T19:06:52Z</dcterms:modified>
</cp:coreProperties>
</file>